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81"/>
  </p:notesMasterIdLst>
  <p:handoutMasterIdLst>
    <p:handoutMasterId r:id="rId182"/>
  </p:handoutMasterIdLst>
  <p:sldIdLst>
    <p:sldId id="462" r:id="rId8"/>
    <p:sldId id="463" r:id="rId9"/>
    <p:sldId id="464" r:id="rId10"/>
    <p:sldId id="466" r:id="rId11"/>
    <p:sldId id="664" r:id="rId12"/>
    <p:sldId id="665" r:id="rId13"/>
    <p:sldId id="666" r:id="rId14"/>
    <p:sldId id="667" r:id="rId15"/>
    <p:sldId id="668" r:id="rId16"/>
    <p:sldId id="670" r:id="rId17"/>
    <p:sldId id="669" r:id="rId18"/>
    <p:sldId id="671" r:id="rId19"/>
    <p:sldId id="663" r:id="rId20"/>
    <p:sldId id="477" r:id="rId21"/>
    <p:sldId id="530" r:id="rId22"/>
    <p:sldId id="531" r:id="rId23"/>
    <p:sldId id="471" r:id="rId24"/>
    <p:sldId id="483" r:id="rId25"/>
    <p:sldId id="536" r:id="rId26"/>
    <p:sldId id="537" r:id="rId27"/>
    <p:sldId id="532" r:id="rId28"/>
    <p:sldId id="538" r:id="rId29"/>
    <p:sldId id="539" r:id="rId30"/>
    <p:sldId id="540" r:id="rId31"/>
    <p:sldId id="556" r:id="rId32"/>
    <p:sldId id="541" r:id="rId33"/>
    <p:sldId id="557" r:id="rId34"/>
    <p:sldId id="533" r:id="rId35"/>
    <p:sldId id="542" r:id="rId36"/>
    <p:sldId id="558" r:id="rId37"/>
    <p:sldId id="543" r:id="rId38"/>
    <p:sldId id="544" r:id="rId39"/>
    <p:sldId id="672" r:id="rId40"/>
    <p:sldId id="545" r:id="rId41"/>
    <p:sldId id="546" r:id="rId42"/>
    <p:sldId id="559" r:id="rId43"/>
    <p:sldId id="534" r:id="rId44"/>
    <p:sldId id="547" r:id="rId45"/>
    <p:sldId id="560" r:id="rId46"/>
    <p:sldId id="548" r:id="rId47"/>
    <p:sldId id="535" r:id="rId48"/>
    <p:sldId id="673" r:id="rId49"/>
    <p:sldId id="561" r:id="rId50"/>
    <p:sldId id="564" r:id="rId51"/>
    <p:sldId id="565" r:id="rId52"/>
    <p:sldId id="573" r:id="rId53"/>
    <p:sldId id="566" r:id="rId54"/>
    <p:sldId id="562" r:id="rId55"/>
    <p:sldId id="567" r:id="rId56"/>
    <p:sldId id="568" r:id="rId57"/>
    <p:sldId id="574" r:id="rId58"/>
    <p:sldId id="569" r:id="rId59"/>
    <p:sldId id="563" r:id="rId60"/>
    <p:sldId id="570" r:id="rId61"/>
    <p:sldId id="571" r:id="rId62"/>
    <p:sldId id="575" r:id="rId63"/>
    <p:sldId id="572" r:id="rId64"/>
    <p:sldId id="674" r:id="rId65"/>
    <p:sldId id="675" r:id="rId66"/>
    <p:sldId id="472" r:id="rId67"/>
    <p:sldId id="484" r:id="rId68"/>
    <p:sldId id="677" r:id="rId69"/>
    <p:sldId id="576" r:id="rId70"/>
    <p:sldId id="623" r:id="rId71"/>
    <p:sldId id="577" r:id="rId72"/>
    <p:sldId id="624" r:id="rId73"/>
    <p:sldId id="578" r:id="rId74"/>
    <p:sldId id="625" r:id="rId75"/>
    <p:sldId id="626" r:id="rId76"/>
    <p:sldId id="579" r:id="rId77"/>
    <p:sldId id="627" r:id="rId78"/>
    <p:sldId id="628" r:id="rId79"/>
    <p:sldId id="549" r:id="rId80"/>
    <p:sldId id="629" r:id="rId81"/>
    <p:sldId id="630" r:id="rId82"/>
    <p:sldId id="631" r:id="rId83"/>
    <p:sldId id="632" r:id="rId84"/>
    <p:sldId id="581" r:id="rId85"/>
    <p:sldId id="676" r:id="rId86"/>
    <p:sldId id="633" r:id="rId87"/>
    <p:sldId id="634" r:id="rId88"/>
    <p:sldId id="582" r:id="rId89"/>
    <p:sldId id="635" r:id="rId90"/>
    <p:sldId id="584" r:id="rId91"/>
    <p:sldId id="637" r:id="rId92"/>
    <p:sldId id="585" r:id="rId93"/>
    <p:sldId id="587" r:id="rId94"/>
    <p:sldId id="639" r:id="rId95"/>
    <p:sldId id="638" r:id="rId96"/>
    <p:sldId id="583" r:id="rId97"/>
    <p:sldId id="636" r:id="rId98"/>
    <p:sldId id="586" r:id="rId99"/>
    <p:sldId id="550" r:id="rId100"/>
    <p:sldId id="588" r:id="rId101"/>
    <p:sldId id="640" r:id="rId102"/>
    <p:sldId id="678" r:id="rId103"/>
    <p:sldId id="589" r:id="rId104"/>
    <p:sldId id="590" r:id="rId105"/>
    <p:sldId id="641" r:id="rId106"/>
    <p:sldId id="591" r:id="rId107"/>
    <p:sldId id="642" r:id="rId108"/>
    <p:sldId id="592" r:id="rId109"/>
    <p:sldId id="643" r:id="rId110"/>
    <p:sldId id="644" r:id="rId111"/>
    <p:sldId id="473" r:id="rId112"/>
    <p:sldId id="485" r:id="rId113"/>
    <p:sldId id="605" r:id="rId114"/>
    <p:sldId id="611" r:id="rId115"/>
    <p:sldId id="656" r:id="rId116"/>
    <p:sldId id="606" r:id="rId117"/>
    <p:sldId id="607" r:id="rId118"/>
    <p:sldId id="608" r:id="rId119"/>
    <p:sldId id="609" r:id="rId120"/>
    <p:sldId id="554" r:id="rId121"/>
    <p:sldId id="610" r:id="rId122"/>
    <p:sldId id="612" r:id="rId123"/>
    <p:sldId id="613" r:id="rId124"/>
    <p:sldId id="614" r:id="rId125"/>
    <p:sldId id="615" r:id="rId126"/>
    <p:sldId id="657" r:id="rId127"/>
    <p:sldId id="555" r:id="rId128"/>
    <p:sldId id="616" r:id="rId129"/>
    <p:sldId id="617" r:id="rId130"/>
    <p:sldId id="618" r:id="rId131"/>
    <p:sldId id="619" r:id="rId132"/>
    <p:sldId id="621" r:id="rId133"/>
    <p:sldId id="679" r:id="rId134"/>
    <p:sldId id="620" r:id="rId135"/>
    <p:sldId id="660" r:id="rId136"/>
    <p:sldId id="661" r:id="rId137"/>
    <p:sldId id="662" r:id="rId138"/>
    <p:sldId id="529" r:id="rId139"/>
    <p:sldId id="622" r:id="rId140"/>
    <p:sldId id="658" r:id="rId141"/>
    <p:sldId id="659" r:id="rId142"/>
    <p:sldId id="680" r:id="rId143"/>
    <p:sldId id="681" r:id="rId144"/>
    <p:sldId id="684" r:id="rId145"/>
    <p:sldId id="685" r:id="rId146"/>
    <p:sldId id="686" r:id="rId147"/>
    <p:sldId id="687" r:id="rId148"/>
    <p:sldId id="688" r:id="rId149"/>
    <p:sldId id="689" r:id="rId150"/>
    <p:sldId id="690" r:id="rId151"/>
    <p:sldId id="691" r:id="rId152"/>
    <p:sldId id="692" r:id="rId153"/>
    <p:sldId id="693" r:id="rId154"/>
    <p:sldId id="694" r:id="rId155"/>
    <p:sldId id="695" r:id="rId156"/>
    <p:sldId id="682" r:id="rId157"/>
    <p:sldId id="699" r:id="rId158"/>
    <p:sldId id="700" r:id="rId159"/>
    <p:sldId id="701" r:id="rId160"/>
    <p:sldId id="702" r:id="rId161"/>
    <p:sldId id="703" r:id="rId162"/>
    <p:sldId id="704" r:id="rId163"/>
    <p:sldId id="708" r:id="rId164"/>
    <p:sldId id="705" r:id="rId165"/>
    <p:sldId id="710" r:id="rId166"/>
    <p:sldId id="711" r:id="rId167"/>
    <p:sldId id="712" r:id="rId168"/>
    <p:sldId id="713" r:id="rId169"/>
    <p:sldId id="714" r:id="rId170"/>
    <p:sldId id="715" r:id="rId171"/>
    <p:sldId id="716" r:id="rId172"/>
    <p:sldId id="706" r:id="rId173"/>
    <p:sldId id="718" r:id="rId174"/>
    <p:sldId id="719" r:id="rId175"/>
    <p:sldId id="720" r:id="rId176"/>
    <p:sldId id="721" r:id="rId177"/>
    <p:sldId id="451" r:id="rId178"/>
    <p:sldId id="452" r:id="rId179"/>
    <p:sldId id="264" r:id="rId1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0410A1-06E8-8C70-7412-D237EC428CCE}" name="劉　崇玖" initials="" userId="S::m230641@hiroshima-u.ac.jp::7541a8b5-193c-4987-b99b-cc9c604547d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AD2B26"/>
    <a:srgbClr val="49504F"/>
    <a:srgbClr val="B70006"/>
    <a:srgbClr val="FFFFE4"/>
    <a:srgbClr val="919191"/>
    <a:srgbClr val="333333"/>
    <a:srgbClr val="FFFFFF"/>
    <a:srgbClr val="B6020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2" autoAdjust="0"/>
    <p:restoredTop sz="95400" autoAdjust="0"/>
  </p:normalViewPr>
  <p:slideViewPr>
    <p:cSldViewPr snapToGrid="0">
      <p:cViewPr varScale="1">
        <p:scale>
          <a:sx n="110" d="100"/>
          <a:sy n="110" d="100"/>
        </p:scale>
        <p:origin x="6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6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slide" Target="slides/slide164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82" Type="http://schemas.openxmlformats.org/officeDocument/2006/relationships/handoutMaster" Target="handoutMasters/handout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5" Type="http://schemas.openxmlformats.org/officeDocument/2006/relationships/slide" Target="slides/slide58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51" Type="http://schemas.openxmlformats.org/officeDocument/2006/relationships/slide" Target="slides/slide144.xml"/><Relationship Id="rId172" Type="http://schemas.openxmlformats.org/officeDocument/2006/relationships/slide" Target="slides/slide165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slide" Target="slides/slide155.xml"/><Relationship Id="rId18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186" Type="http://schemas.openxmlformats.org/officeDocument/2006/relationships/tableStyles" Target="tableStyles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slide" Target="slides/slide169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Relationship Id="rId187" Type="http://schemas.microsoft.com/office/2018/10/relationships/authors" Target="author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60" Type="http://schemas.openxmlformats.org/officeDocument/2006/relationships/slide" Target="slides/slide53.xml"/><Relationship Id="rId81" Type="http://schemas.openxmlformats.org/officeDocument/2006/relationships/slide" Target="slides/slide74.xml"/><Relationship Id="rId135" Type="http://schemas.openxmlformats.org/officeDocument/2006/relationships/slide" Target="slides/slide128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2024/9/16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ɑːtʃə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ɑːrtʃər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弓箭手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射箭运动员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48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restrict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rɪˈstrɪkt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rɪˈstrɪkt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限制，限定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数量、范围等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束缚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妨碍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以法规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zh-CN" altLang="en-US" dirty="0"/>
            </a:b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kæˈskeɪd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kæˈskeɪd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小瀑布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尤指一连串瀑布中的一支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倾泻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大簇的下垂物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;v.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倾泻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大量落下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大量垂悬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25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pɜːdʒ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pɜːrdʒ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清除，清洗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组织中的异己分子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净化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心灵、风气等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涤荡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污秽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);n.(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对异己的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清洗，清除，排除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39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713107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6908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580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8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1" r:id="rId2"/>
    <p:sldLayoutId id="21474837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/user/hive/project/data1" TargetMode="Externa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6000" dirty="0"/>
              <a:t>Hive SQL-DDL</a:t>
            </a:r>
            <a:r>
              <a:rPr kumimoji="1" lang="zh-CN" altLang="en-US" sz="6000" dirty="0"/>
              <a:t>、</a:t>
            </a:r>
            <a:r>
              <a:rPr kumimoji="1" lang="en-US" altLang="zh-CN" sz="6000" dirty="0"/>
              <a:t>DML</a:t>
            </a:r>
            <a:r>
              <a:rPr kumimoji="1" lang="zh-CN" altLang="en-US" sz="6000" dirty="0"/>
              <a:t>语法</a:t>
            </a: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Hive</a:t>
            </a:r>
            <a:r>
              <a:rPr lang="zh-CN" altLang="en-US" dirty="0"/>
              <a:t>数据源，连接</a:t>
            </a:r>
            <a:r>
              <a:rPr lang="en-US" altLang="zh-CN" dirty="0"/>
              <a:t>HS2</a:t>
            </a:r>
            <a:r>
              <a:rPr lang="zh-CN" altLang="en-US" dirty="0"/>
              <a:t>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Hive</a:t>
            </a:r>
            <a:r>
              <a:rPr lang="zh-CN" altLang="en-US" dirty="0"/>
              <a:t>数据源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15" y="2627779"/>
            <a:ext cx="4534293" cy="28501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591" y="1939894"/>
            <a:ext cx="5777054" cy="38055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6814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分桶表的数据加载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550519" y="1952167"/>
            <a:ext cx="5070319" cy="378565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开启分桶的功能 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Hive2.0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开始不再需要设置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hive.enforce.bucketing=true;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把源数据加载到普通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if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count_date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fips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deaths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","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将源数据上传到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表对应的路径下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-put us-covid19-counties.dat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/warehouse/itheima.db/t_usa_covid19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--step3: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insert+select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语法将数据加载到分桶表中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t_usa_covid19_bucket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702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到</a:t>
            </a:r>
            <a:r>
              <a:rPr lang="en-US" altLang="zh-CN" dirty="0"/>
              <a:t>HDFS</a:t>
            </a:r>
            <a:r>
              <a:rPr lang="zh-CN" altLang="en-US" dirty="0"/>
              <a:t>上查看</a:t>
            </a:r>
            <a:r>
              <a:rPr lang="en-US" altLang="zh-CN" dirty="0"/>
              <a:t>t_usa_covid19_bucket</a:t>
            </a:r>
            <a:r>
              <a:rPr lang="zh-CN" altLang="en-US" dirty="0"/>
              <a:t>底层数据结构可以发现，数据被分为了</a:t>
            </a:r>
            <a:r>
              <a:rPr lang="en-US" altLang="zh-CN" dirty="0"/>
              <a:t>5</a:t>
            </a:r>
            <a:r>
              <a:rPr lang="zh-CN" altLang="en-US" dirty="0"/>
              <a:t>个部分。</a:t>
            </a:r>
            <a:endParaRPr lang="en-US" altLang="zh-CN" dirty="0"/>
          </a:p>
          <a:p>
            <a:r>
              <a:rPr lang="zh-CN" altLang="zh-CN" dirty="0"/>
              <a:t>并且从结果可以发现，</a:t>
            </a:r>
            <a:r>
              <a:rPr lang="zh-CN" altLang="en-US" dirty="0"/>
              <a:t>分桶字段</a:t>
            </a:r>
            <a:r>
              <a:rPr lang="zh-CN" altLang="zh-CN" dirty="0"/>
              <a:t>一样的</a:t>
            </a:r>
            <a:r>
              <a:rPr lang="zh-CN" altLang="en-US" dirty="0"/>
              <a:t>数据</a:t>
            </a:r>
            <a:r>
              <a:rPr lang="zh-CN" altLang="zh-CN" dirty="0"/>
              <a:t>就一定被分到同一个桶中。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分桶表的数据加载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22" y="3042697"/>
            <a:ext cx="8343313" cy="28230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34511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1/3</a:t>
            </a:r>
            <a:r>
              <a:rPr lang="zh-CN" altLang="en-US" dirty="0"/>
              <a:t>）基于分桶字段查询时，减少全表扫描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使用好处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800215" y="3063422"/>
            <a:ext cx="5061774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基于分桶字段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查询来自于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New York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州的数据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不再需要进行全表扫描过滤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根据分桶的规则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hash_function(New York) mod 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计算出分桶编号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查询指定分桶里面的数据 就可以找出结果  此时是分桶扫描而不是全表扫描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t_usa_covid19_bucket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York"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078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</a:t>
            </a:r>
            <a:r>
              <a:rPr lang="en-US" altLang="zh-CN" dirty="0"/>
              <a:t>JOIN</a:t>
            </a:r>
            <a:r>
              <a:rPr lang="zh-CN" altLang="en-US" dirty="0"/>
              <a:t>时可以提高</a:t>
            </a:r>
            <a:r>
              <a:rPr lang="en-US" altLang="zh-CN" dirty="0"/>
              <a:t>MR</a:t>
            </a:r>
            <a:r>
              <a:rPr lang="zh-CN" altLang="en-US" dirty="0"/>
              <a:t>程序效率，</a:t>
            </a:r>
            <a:r>
              <a:rPr lang="zh-CN" altLang="en-US" dirty="0">
                <a:solidFill>
                  <a:srgbClr val="92D050"/>
                </a:solidFill>
              </a:rPr>
              <a:t>减少笛卡尔积数量</a:t>
            </a:r>
            <a:endParaRPr lang="en-US" altLang="zh-CN" sz="1400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92D050"/>
                </a:solidFill>
              </a:rPr>
              <a:t>根据</a:t>
            </a:r>
            <a:r>
              <a:rPr lang="en-US" altLang="zh-CN" b="1" dirty="0">
                <a:solidFill>
                  <a:srgbClr val="92D050"/>
                </a:solidFill>
              </a:rPr>
              <a:t>join</a:t>
            </a:r>
            <a:r>
              <a:rPr lang="zh-CN" altLang="en-US" b="1" dirty="0">
                <a:solidFill>
                  <a:srgbClr val="92D050"/>
                </a:solidFill>
              </a:rPr>
              <a:t>的字段对表进行分桶操作</a:t>
            </a:r>
            <a:r>
              <a:rPr lang="zh-CN" altLang="en-US" dirty="0">
                <a:solidFill>
                  <a:schemeClr val="tx1"/>
                </a:solidFill>
              </a:rPr>
              <a:t>（比如下图中</a:t>
            </a:r>
            <a:r>
              <a:rPr lang="en-US" altLang="zh-CN" dirty="0">
                <a:solidFill>
                  <a:schemeClr val="tx1"/>
                </a:solidFill>
              </a:rPr>
              <a:t>id</a:t>
            </a:r>
            <a:r>
              <a:rPr lang="zh-CN" altLang="en-US" dirty="0">
                <a:solidFill>
                  <a:schemeClr val="tx1"/>
                </a:solidFill>
              </a:rPr>
              <a:t>是</a:t>
            </a:r>
            <a:r>
              <a:rPr lang="en-US" altLang="zh-CN" dirty="0">
                <a:solidFill>
                  <a:schemeClr val="tx1"/>
                </a:solidFill>
              </a:rPr>
              <a:t>join</a:t>
            </a:r>
            <a:r>
              <a:rPr lang="zh-CN" altLang="en-US" dirty="0">
                <a:solidFill>
                  <a:schemeClr val="tx1"/>
                </a:solidFill>
              </a:rPr>
              <a:t>的字段）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使用好处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65675" y="4012294"/>
            <a:ext cx="128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1,zhangsan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2,lisi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49425" y="3755920"/>
            <a:ext cx="15311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1,Chinese,100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2,English,98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1,Music,88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2,PE,95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1,Math,53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648770" y="3367043"/>
            <a:ext cx="0" cy="3161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999716" y="3922520"/>
            <a:ext cx="1049709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999716" y="4178893"/>
            <a:ext cx="1049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8" idx="1"/>
          </p:cNvCxnSpPr>
          <p:nvPr/>
        </p:nvCxnSpPr>
        <p:spPr>
          <a:xfrm>
            <a:off x="1999716" y="4178893"/>
            <a:ext cx="1049709" cy="23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1999716" y="4178893"/>
            <a:ext cx="1049709" cy="5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999716" y="4178893"/>
            <a:ext cx="1049709" cy="76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1999716" y="3922520"/>
            <a:ext cx="1049709" cy="52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1999716" y="4178893"/>
            <a:ext cx="1049709" cy="264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8" idx="1"/>
          </p:cNvCxnSpPr>
          <p:nvPr/>
        </p:nvCxnSpPr>
        <p:spPr>
          <a:xfrm flipV="1">
            <a:off x="1999716" y="4417640"/>
            <a:ext cx="1049709" cy="26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999716" y="4443813"/>
            <a:ext cx="1049709" cy="264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1999716" y="4443813"/>
            <a:ext cx="1049709" cy="50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10880" y="5582986"/>
            <a:ext cx="452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需要关联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5=10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次，符合结果的是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 效率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50%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65460" y="4417391"/>
            <a:ext cx="1281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1,zhangsan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272756" y="4431524"/>
            <a:ext cx="787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2,lisi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525934" y="4265987"/>
            <a:ext cx="1531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2,English,98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2,PE,95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994813" y="4036226"/>
            <a:ext cx="153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1,Chinese,100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1,Music,88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1,Math,53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7" name="直接箭头连接符 36"/>
          <p:cNvCxnSpPr>
            <a:stCxn id="32" idx="2"/>
          </p:cNvCxnSpPr>
          <p:nvPr/>
        </p:nvCxnSpPr>
        <p:spPr>
          <a:xfrm>
            <a:off x="6706395" y="4755945"/>
            <a:ext cx="1574005" cy="738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5" idx="2"/>
          </p:cNvCxnSpPr>
          <p:nvPr/>
        </p:nvCxnSpPr>
        <p:spPr>
          <a:xfrm flipH="1">
            <a:off x="8281874" y="4867223"/>
            <a:ext cx="1478500" cy="63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3" idx="2"/>
          </p:cNvCxnSpPr>
          <p:nvPr/>
        </p:nvCxnSpPr>
        <p:spPr>
          <a:xfrm>
            <a:off x="7666512" y="4770078"/>
            <a:ext cx="2859422" cy="8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4" idx="2"/>
          </p:cNvCxnSpPr>
          <p:nvPr/>
        </p:nvCxnSpPr>
        <p:spPr>
          <a:xfrm flipH="1">
            <a:off x="10525934" y="4850762"/>
            <a:ext cx="765561" cy="732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060268" y="5586410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*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298940" y="5607838"/>
            <a:ext cx="60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939279" y="6010849"/>
            <a:ext cx="452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需要关联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3+2=5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次，符合结果的是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 效率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775105" y="2703764"/>
            <a:ext cx="1833785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join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a.id =b.id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4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99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1" grpId="0"/>
      <p:bldP spid="32" grpId="0"/>
      <p:bldP spid="33" grpId="0"/>
      <p:bldP spid="34" grpId="0"/>
      <p:bldP spid="35" grpId="0"/>
      <p:bldP spid="44" grpId="0"/>
      <p:bldP spid="46" grpId="0"/>
      <p:bldP spid="4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3/3</a:t>
            </a:r>
            <a:r>
              <a:rPr lang="zh-CN" altLang="en-US" dirty="0"/>
              <a:t>）分桶表数据进行</a:t>
            </a:r>
            <a:r>
              <a:rPr lang="zh-CN" altLang="en-US" b="1" dirty="0">
                <a:solidFill>
                  <a:srgbClr val="92D050"/>
                </a:solidFill>
              </a:rPr>
              <a:t>高效抽样</a:t>
            </a:r>
            <a:endParaRPr lang="en-US" altLang="zh-CN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zh-CN" dirty="0"/>
              <a:t>当数据量特别大时，对全体数据进行处理存在困难时，抽样就显得尤其重要了。</a:t>
            </a:r>
            <a:r>
              <a:rPr lang="zh-CN" altLang="zh-CN" dirty="0">
                <a:solidFill>
                  <a:srgbClr val="92D050"/>
                </a:solidFill>
              </a:rPr>
              <a:t>抽样可以从被抽取的数据中估计和推断出整体的特性</a:t>
            </a:r>
            <a:r>
              <a:rPr lang="zh-CN" altLang="zh-CN" dirty="0"/>
              <a:t>，是科学实验、质量检验、社会调查普遍采用的一种经济有效的工作和研究方法。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使用好处</a:t>
            </a:r>
          </a:p>
        </p:txBody>
      </p:sp>
    </p:spTree>
    <p:extLst>
      <p:ext uri="{BB962C8B-B14F-4D97-AF65-F5344CB8AC3E}">
        <p14:creationId xmlns:p14="http://schemas.microsoft.com/office/powerpoint/2010/main" val="23608560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其他语法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3532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Database|Schema</a:t>
            </a:r>
            <a:r>
              <a:rPr lang="zh-CN" altLang="en-US" dirty="0">
                <a:solidFill>
                  <a:srgbClr val="FF0000"/>
                </a:solidFill>
              </a:rPr>
              <a:t>（数据库）</a:t>
            </a:r>
            <a:r>
              <a:rPr lang="en-US" altLang="zh-CN" dirty="0">
                <a:solidFill>
                  <a:srgbClr val="FF0000"/>
                </a:solidFill>
              </a:rPr>
              <a:t>DDL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Table</a:t>
            </a:r>
            <a:r>
              <a:rPr lang="zh-CN" altLang="en-US" dirty="0">
                <a:solidFill>
                  <a:schemeClr val="tx1"/>
                </a:solidFill>
              </a:rPr>
              <a:t>（表）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Partition</a:t>
            </a:r>
            <a:r>
              <a:rPr lang="zh-CN" altLang="en-US" dirty="0">
                <a:solidFill>
                  <a:schemeClr val="tx1"/>
                </a:solidFill>
              </a:rPr>
              <a:t>（分区）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57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中，</a:t>
            </a:r>
            <a:r>
              <a:rPr lang="en-US" altLang="zh-CN" dirty="0"/>
              <a:t>DATABASE</a:t>
            </a:r>
            <a:r>
              <a:rPr lang="zh-CN" altLang="en-US" dirty="0"/>
              <a:t>的概念和</a:t>
            </a:r>
            <a:r>
              <a:rPr lang="en-US" altLang="zh-CN" dirty="0"/>
              <a:t>RDBMS</a:t>
            </a:r>
            <a:r>
              <a:rPr lang="zh-CN" altLang="en-US" dirty="0"/>
              <a:t>中类似，我们称之为数据库，</a:t>
            </a:r>
            <a:r>
              <a:rPr lang="en-US" altLang="zh-CN" b="1" dirty="0">
                <a:solidFill>
                  <a:srgbClr val="92D050"/>
                </a:solidFill>
              </a:rPr>
              <a:t>DATABASE</a:t>
            </a:r>
            <a:r>
              <a:rPr lang="zh-CN" altLang="en-US" b="1" dirty="0">
                <a:solidFill>
                  <a:srgbClr val="92D050"/>
                </a:solidFill>
              </a:rPr>
              <a:t>和</a:t>
            </a:r>
            <a:r>
              <a:rPr lang="en-US" altLang="zh-CN" b="1" dirty="0">
                <a:solidFill>
                  <a:srgbClr val="92D050"/>
                </a:solidFill>
              </a:rPr>
              <a:t>SCHEMA</a:t>
            </a:r>
            <a:r>
              <a:rPr lang="zh-CN" altLang="en-US" b="1" dirty="0">
                <a:solidFill>
                  <a:srgbClr val="92D050"/>
                </a:solidFill>
              </a:rPr>
              <a:t>是可互换的</a:t>
            </a:r>
            <a:r>
              <a:rPr lang="zh-CN" altLang="en-US" dirty="0"/>
              <a:t>，都可以使用。</a:t>
            </a:r>
            <a:endParaRPr lang="en-US" altLang="zh-CN" dirty="0"/>
          </a:p>
          <a:p>
            <a:r>
              <a:rPr lang="zh-CN" altLang="en-US" dirty="0"/>
              <a:t>默认的数据库叫做</a:t>
            </a:r>
            <a:r>
              <a:rPr lang="en-US" altLang="zh-CN" dirty="0"/>
              <a:t>default</a:t>
            </a:r>
            <a:r>
              <a:rPr lang="zh-CN" altLang="en-US" dirty="0"/>
              <a:t>，存储数据位置位于</a:t>
            </a:r>
            <a:r>
              <a:rPr lang="en-US" altLang="zh-CN" dirty="0"/>
              <a:t>/user/hive/warehouse</a:t>
            </a:r>
            <a:r>
              <a:rPr lang="zh-CN" altLang="en-US" dirty="0"/>
              <a:t>下。</a:t>
            </a:r>
            <a:endParaRPr lang="en-US" altLang="zh-CN" dirty="0"/>
          </a:p>
          <a:p>
            <a:r>
              <a:rPr lang="zh-CN" altLang="en-US" dirty="0"/>
              <a:t>用户自己创建的数据库存储位置是</a:t>
            </a:r>
            <a:r>
              <a:rPr lang="en-US" altLang="zh-CN" dirty="0"/>
              <a:t>/user/hive/warehouse/</a:t>
            </a:r>
            <a:r>
              <a:rPr lang="en-US" altLang="zh-CN" dirty="0" err="1"/>
              <a:t>database_name.db</a:t>
            </a:r>
            <a:r>
              <a:rPr lang="zh-CN" altLang="en-US" dirty="0"/>
              <a:t>下。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整体概述</a:t>
            </a:r>
          </a:p>
        </p:txBody>
      </p:sp>
    </p:spTree>
    <p:extLst>
      <p:ext uri="{BB962C8B-B14F-4D97-AF65-F5344CB8AC3E}">
        <p14:creationId xmlns:p14="http://schemas.microsoft.com/office/powerpoint/2010/main" val="10944933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2D050"/>
                </a:solidFill>
              </a:rPr>
              <a:t>create database</a:t>
            </a:r>
            <a:r>
              <a:rPr lang="zh-CN" altLang="en-US" dirty="0">
                <a:solidFill>
                  <a:srgbClr val="92D050"/>
                </a:solidFill>
              </a:rPr>
              <a:t>用于创建新的数据库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COMMENT</a:t>
            </a:r>
            <a:r>
              <a:rPr lang="zh-CN" altLang="en-US" dirty="0"/>
              <a:t>：数据库的注释说明语句</a:t>
            </a:r>
          </a:p>
          <a:p>
            <a:pPr marL="0" indent="0">
              <a:buNone/>
            </a:pPr>
            <a:r>
              <a:rPr lang="en-US" altLang="zh-CN" dirty="0"/>
              <a:t>LOCATION</a:t>
            </a:r>
            <a:r>
              <a:rPr lang="zh-CN" altLang="en-US" dirty="0"/>
              <a:t>：指定数据库在</a:t>
            </a:r>
            <a:r>
              <a:rPr lang="en-US" altLang="zh-CN" dirty="0"/>
              <a:t>HDFS</a:t>
            </a:r>
            <a:r>
              <a:rPr lang="zh-CN" altLang="en-US" dirty="0"/>
              <a:t>存储位置，默认</a:t>
            </a:r>
            <a:r>
              <a:rPr lang="en-US" altLang="zh-CN" dirty="0"/>
              <a:t>/user/hive/warehouse/</a:t>
            </a:r>
            <a:r>
              <a:rPr lang="en-US" altLang="zh-CN" dirty="0" err="1"/>
              <a:t>dbname.db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WITH DBPROPERTIES</a:t>
            </a:r>
            <a:r>
              <a:rPr lang="zh-CN" altLang="en-US" dirty="0"/>
              <a:t>：用于指定一些数据库的属性配置。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create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202725" y="3755920"/>
            <a:ext cx="7765907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NOT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database_name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COMMENT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database_comment]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hdfs_path]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DBPROPERTIES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property_name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=property_value, ...)];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461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例子：</a:t>
            </a:r>
            <a:r>
              <a:rPr lang="zh-CN" altLang="zh-CN" dirty="0"/>
              <a:t>创建数据库</a:t>
            </a:r>
            <a:r>
              <a:rPr lang="en-US" altLang="zh-CN" dirty="0"/>
              <a:t>itcast</a:t>
            </a:r>
          </a:p>
          <a:p>
            <a:pPr marL="0" indent="0">
              <a:buNone/>
            </a:pPr>
            <a:r>
              <a:rPr lang="zh-CN" altLang="zh-CN" dirty="0"/>
              <a:t>注意：</a:t>
            </a:r>
            <a:r>
              <a:rPr lang="zh-CN" altLang="en-US" dirty="0">
                <a:solidFill>
                  <a:srgbClr val="92D050"/>
                </a:solidFill>
              </a:rPr>
              <a:t>如果需要</a:t>
            </a:r>
            <a:r>
              <a:rPr lang="zh-CN" altLang="zh-CN" dirty="0">
                <a:solidFill>
                  <a:srgbClr val="92D050"/>
                </a:solidFill>
              </a:rPr>
              <a:t>使用</a:t>
            </a:r>
            <a:r>
              <a:rPr lang="en-US" altLang="zh-CN" dirty="0">
                <a:solidFill>
                  <a:srgbClr val="92D050"/>
                </a:solidFill>
              </a:rPr>
              <a:t>location</a:t>
            </a:r>
            <a:r>
              <a:rPr lang="zh-CN" altLang="zh-CN" dirty="0">
                <a:solidFill>
                  <a:srgbClr val="92D050"/>
                </a:solidFill>
              </a:rPr>
              <a:t>指定路径的时候，最好</a:t>
            </a:r>
            <a:r>
              <a:rPr lang="zh-CN" altLang="en-US" dirty="0">
                <a:solidFill>
                  <a:srgbClr val="92D050"/>
                </a:solidFill>
              </a:rPr>
              <a:t>指向的</a:t>
            </a:r>
            <a:r>
              <a:rPr lang="zh-CN" altLang="zh-CN" dirty="0">
                <a:solidFill>
                  <a:srgbClr val="92D050"/>
                </a:solidFill>
              </a:rPr>
              <a:t>是一个新创建的空文件夹。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create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253215" y="2823060"/>
            <a:ext cx="5664925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database if not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</a:t>
            </a:r>
            <a:r>
              <a:rPr lang="en-US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cast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"this is my first db"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dbproperties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'createdBy'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'Allen'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62" y="3896512"/>
            <a:ext cx="9691230" cy="22404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4300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可视化使用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4" y="1635973"/>
            <a:ext cx="6434667" cy="4457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13" y="2782875"/>
            <a:ext cx="4679085" cy="14631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10080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显示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中数据库的名称，注释（如果已设置）及其在文件系统上的位置等信息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EXTENDED</a:t>
            </a:r>
            <a:r>
              <a:rPr lang="zh-CN" altLang="en-US" dirty="0"/>
              <a:t>关键字</a:t>
            </a:r>
            <a:r>
              <a:rPr lang="zh-CN" altLang="zh-CN" dirty="0"/>
              <a:t>用于显示更多信息。</a:t>
            </a:r>
            <a:r>
              <a:rPr lang="zh-CN" altLang="en-US" dirty="0">
                <a:solidFill>
                  <a:srgbClr val="92D050"/>
                </a:solidFill>
              </a:rPr>
              <a:t>可以将关键字</a:t>
            </a:r>
            <a:r>
              <a:rPr lang="en-US" altLang="zh-CN" dirty="0">
                <a:solidFill>
                  <a:srgbClr val="92D050"/>
                </a:solidFill>
              </a:rPr>
              <a:t>describe</a:t>
            </a:r>
            <a:r>
              <a:rPr lang="zh-CN" altLang="en-US" dirty="0">
                <a:solidFill>
                  <a:srgbClr val="92D050"/>
                </a:solidFill>
              </a:rPr>
              <a:t>简写成</a:t>
            </a:r>
            <a:r>
              <a:rPr lang="en-US" altLang="zh-CN" dirty="0">
                <a:solidFill>
                  <a:srgbClr val="92D050"/>
                </a:solidFill>
              </a:rPr>
              <a:t>desc</a:t>
            </a:r>
            <a:r>
              <a:rPr lang="zh-CN" altLang="en-US" dirty="0">
                <a:solidFill>
                  <a:srgbClr val="92D050"/>
                </a:solidFill>
              </a:rPr>
              <a:t>使用</a:t>
            </a:r>
            <a:r>
              <a:rPr lang="zh-CN" altLang="en-US" dirty="0"/>
              <a:t>。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describe database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202724" y="2736176"/>
            <a:ext cx="7765907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DESCRIBE 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EXTENDED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db_name;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10" y="3547436"/>
            <a:ext cx="9445533" cy="28440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8070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选择特定的数据库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切换当前会话使用哪一个数据库进行操作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use database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96895" y="3156391"/>
            <a:ext cx="5274310" cy="18656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327328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删除数据库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默认行为是</a:t>
            </a:r>
            <a:r>
              <a:rPr lang="en-US" altLang="zh-CN" dirty="0"/>
              <a:t>RESTRICT</a:t>
            </a:r>
            <a:r>
              <a:rPr lang="zh-CN" altLang="en-US" dirty="0"/>
              <a:t>，这意味着仅在数据库为空时才删除它。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92D050"/>
                </a:solidFill>
              </a:rPr>
              <a:t>要删除带有表的数据库（不为空的数据库），我们可以使用</a:t>
            </a:r>
            <a:r>
              <a:rPr lang="en-US" altLang="zh-CN" dirty="0">
                <a:solidFill>
                  <a:srgbClr val="92D050"/>
                </a:solidFill>
              </a:rPr>
              <a:t>CASCADE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drop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202725" y="3188021"/>
            <a:ext cx="7765907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database_name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RESTRICT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CASCADE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448523" y="4145125"/>
            <a:ext cx="5274310" cy="190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79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更改与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中的数据库关联的元数据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Database|Schema</a:t>
            </a:r>
            <a:r>
              <a:rPr lang="zh-CN" altLang="en-US" dirty="0"/>
              <a:t>（数据库）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alter database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202725" y="2530796"/>
            <a:ext cx="7765907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更改数据库属性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database_name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DBPROPERTIES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(property_name=property_value, ...);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更改数据库所有者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database_name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OWNER USER</a:t>
            </a:r>
            <a:r>
              <a:rPr lang="en-US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user;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更改数据库位置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DATABASE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SCHEMA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database_name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LOCATION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hdfs_path;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3" y="4610580"/>
            <a:ext cx="5274310" cy="14439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92428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Database|Schema</a:t>
            </a:r>
            <a:r>
              <a:rPr lang="zh-CN" altLang="en-US" dirty="0">
                <a:solidFill>
                  <a:schemeClr val="tx1"/>
                </a:solidFill>
              </a:rPr>
              <a:t>（数据库）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Table</a:t>
            </a:r>
            <a:r>
              <a:rPr lang="zh-CN" altLang="en-US" dirty="0">
                <a:solidFill>
                  <a:srgbClr val="FF0000"/>
                </a:solidFill>
              </a:rPr>
              <a:t>（表）</a:t>
            </a:r>
            <a:r>
              <a:rPr lang="en-US" altLang="zh-CN" dirty="0">
                <a:solidFill>
                  <a:srgbClr val="FF0000"/>
                </a:solidFill>
              </a:rPr>
              <a:t>DDL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Partition</a:t>
            </a:r>
            <a:r>
              <a:rPr lang="zh-CN" altLang="en-US" dirty="0">
                <a:solidFill>
                  <a:schemeClr val="tx1"/>
                </a:solidFill>
              </a:rPr>
              <a:t>（分区）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9975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中针对表的</a:t>
            </a:r>
            <a:r>
              <a:rPr lang="en-US" altLang="zh-CN" dirty="0"/>
              <a:t>DDL</a:t>
            </a:r>
            <a:r>
              <a:rPr lang="zh-CN" altLang="en-US" dirty="0"/>
              <a:t>操作可以说是</a:t>
            </a:r>
            <a:r>
              <a:rPr lang="en-US" altLang="zh-CN" dirty="0"/>
              <a:t>DDL</a:t>
            </a:r>
            <a:r>
              <a:rPr lang="zh-CN" altLang="en-US" dirty="0"/>
              <a:t>中的核心操作，包括</a:t>
            </a:r>
            <a:r>
              <a:rPr lang="zh-CN" altLang="en-US" b="1" dirty="0">
                <a:solidFill>
                  <a:srgbClr val="92D050"/>
                </a:solidFill>
              </a:rPr>
              <a:t>建表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92D050"/>
                </a:solidFill>
              </a:rPr>
              <a:t>修改表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92D050"/>
                </a:solidFill>
              </a:rPr>
              <a:t>删除表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92D050"/>
                </a:solidFill>
              </a:rPr>
              <a:t>描述表元数据信息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其中以</a:t>
            </a:r>
            <a:r>
              <a:rPr lang="zh-CN" altLang="en-US" dirty="0">
                <a:solidFill>
                  <a:srgbClr val="FF0000"/>
                </a:solidFill>
              </a:rPr>
              <a:t>建表语句为核心中的核心，详见</a:t>
            </a:r>
            <a:r>
              <a:rPr lang="en-US" altLang="zh-CN" dirty="0">
                <a:solidFill>
                  <a:srgbClr val="FF0000"/>
                </a:solidFill>
              </a:rPr>
              <a:t>Hive DDL</a:t>
            </a:r>
            <a:r>
              <a:rPr lang="zh-CN" altLang="en-US" dirty="0">
                <a:solidFill>
                  <a:srgbClr val="FF0000"/>
                </a:solidFill>
              </a:rPr>
              <a:t>建表语句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可以说表的定义是否成功直接影响着数据能够成功映射，进而影响是否可以顺利的使用</a:t>
            </a:r>
            <a:r>
              <a:rPr lang="en-US" altLang="zh-CN" dirty="0"/>
              <a:t>Hive</a:t>
            </a:r>
            <a:r>
              <a:rPr lang="zh-CN" altLang="en-US" dirty="0"/>
              <a:t>开展数据分析。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Hive</a:t>
            </a:r>
            <a:r>
              <a:rPr lang="zh-CN" altLang="en-US" dirty="0"/>
              <a:t>建表之后加载映射数据很快，</a:t>
            </a:r>
            <a:r>
              <a:rPr lang="zh-CN" altLang="en-US" dirty="0">
                <a:solidFill>
                  <a:srgbClr val="92D050"/>
                </a:solidFill>
              </a:rPr>
              <a:t>实际中如果建表有问题，可以不用修改，直接删除重建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整体概述</a:t>
            </a:r>
          </a:p>
        </p:txBody>
      </p:sp>
    </p:spTree>
    <p:extLst>
      <p:ext uri="{BB962C8B-B14F-4D97-AF65-F5344CB8AC3E}">
        <p14:creationId xmlns:p14="http://schemas.microsoft.com/office/powerpoint/2010/main" val="36052229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显示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中表的元数据信息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如果指定了</a:t>
            </a:r>
            <a:r>
              <a:rPr lang="en-US" altLang="zh-CN" dirty="0"/>
              <a:t>EXTENDED</a:t>
            </a:r>
            <a:r>
              <a:rPr lang="zh-CN" altLang="en-US" dirty="0"/>
              <a:t>关键字，则它将以</a:t>
            </a:r>
            <a:r>
              <a:rPr lang="en-US" altLang="zh-CN" dirty="0"/>
              <a:t>Thrift</a:t>
            </a:r>
            <a:r>
              <a:rPr lang="zh-CN" altLang="en-US" dirty="0"/>
              <a:t>序列化形式显示表的所有元数据。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如果指定了</a:t>
            </a:r>
            <a:r>
              <a:rPr lang="en-US" altLang="zh-CN" b="1" dirty="0">
                <a:solidFill>
                  <a:srgbClr val="92D050"/>
                </a:solidFill>
              </a:rPr>
              <a:t>FORMATTED</a:t>
            </a:r>
            <a:r>
              <a:rPr lang="zh-CN" altLang="en-US" dirty="0"/>
              <a:t>关键字，则它将以</a:t>
            </a:r>
            <a:r>
              <a:rPr lang="zh-CN" altLang="en-US" dirty="0">
                <a:solidFill>
                  <a:srgbClr val="92D050"/>
                </a:solidFill>
              </a:rPr>
              <a:t>表格格式显示</a:t>
            </a:r>
            <a:r>
              <a:rPr lang="zh-CN" altLang="en-US" dirty="0"/>
              <a:t>元数据。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describe table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4" y="3055620"/>
            <a:ext cx="5274310" cy="34709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15513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删除该表的元数据和数据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如果已配置垃圾桶且未指定</a:t>
            </a:r>
            <a:r>
              <a:rPr lang="en-US" altLang="zh-CN" dirty="0"/>
              <a:t>PURGE</a:t>
            </a:r>
            <a:r>
              <a:rPr lang="zh-CN" altLang="en-US" dirty="0"/>
              <a:t>，则该表对应的数据实际上将移动到</a:t>
            </a:r>
            <a:r>
              <a:rPr lang="en-US" altLang="zh-CN" dirty="0"/>
              <a:t>HDFS</a:t>
            </a:r>
            <a:r>
              <a:rPr lang="zh-CN" altLang="en-US" dirty="0"/>
              <a:t>垃圾桶，而元数据完全丢失。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删除</a:t>
            </a:r>
            <a:r>
              <a:rPr lang="en-US" altLang="zh-CN" dirty="0"/>
              <a:t>EXTERNAL</a:t>
            </a:r>
            <a:r>
              <a:rPr lang="zh-CN" altLang="en-US" dirty="0"/>
              <a:t>表时，该表中的数据不会从文件系统中删除，只删除元数据。</a:t>
            </a:r>
          </a:p>
          <a:p>
            <a:pPr marL="0" indent="0">
              <a:buNone/>
            </a:pPr>
            <a:r>
              <a:rPr lang="zh-CN" altLang="en-US" dirty="0"/>
              <a:t>如果指定了</a:t>
            </a:r>
            <a:r>
              <a:rPr lang="en-US" altLang="zh-CN" dirty="0"/>
              <a:t>PURGE</a:t>
            </a:r>
            <a:r>
              <a:rPr lang="zh-CN" altLang="en-US" dirty="0"/>
              <a:t>，则表数据跳过</a:t>
            </a:r>
            <a:r>
              <a:rPr lang="en-US" altLang="zh-CN" dirty="0"/>
              <a:t>HDFS</a:t>
            </a:r>
            <a:r>
              <a:rPr lang="zh-CN" altLang="en-US" dirty="0"/>
              <a:t>垃圾桶直接被删除。因此如果</a:t>
            </a:r>
            <a:r>
              <a:rPr lang="en-US" altLang="zh-CN" dirty="0"/>
              <a:t>DROP</a:t>
            </a:r>
            <a:r>
              <a:rPr lang="zh-CN" altLang="en-US" dirty="0"/>
              <a:t>失败，则无法挽回该表数据。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drop table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213046" y="4045271"/>
            <a:ext cx="7765907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PURGE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(Note: PURGE available in Hive 0.14.0 and later)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8156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从表中删除所有行。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可以简单理解为</a:t>
            </a:r>
            <a:r>
              <a:rPr lang="zh-CN" altLang="en-US" dirty="0">
                <a:solidFill>
                  <a:srgbClr val="92D050"/>
                </a:solidFill>
              </a:rPr>
              <a:t>清空表的所有数据但是保留表的元数据结构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HDFS</a:t>
            </a:r>
            <a:r>
              <a:rPr lang="zh-CN" altLang="en-US" dirty="0"/>
              <a:t>启用了垃圾桶，数据将被丢进垃圾桶，否则将被删除。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truncate table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976756" y="3376972"/>
            <a:ext cx="3785799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TRUNCATE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table_name;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296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alter table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50619" y="2046401"/>
            <a:ext cx="7870119" cy="366254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RENAME TO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new_table_name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TBLPROPERTIES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 = property_value, ... 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更改表注释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TBLPROPERTIES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'comment'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comment for student table"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SERDE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serde_class_name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 = property_value, ... )];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serde_properties;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'field.delim'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移除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UNSET SERDEPROPERTIES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(property_name, ... 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、更改表的文件存储格式 该操作仅更改表元数据。现有数据的任何转换都必须在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之外进行。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FILEFORMAT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、更改表的存储位置路径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location"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83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58" y="1760820"/>
            <a:ext cx="10814821" cy="41023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97596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Table</a:t>
            </a:r>
            <a:r>
              <a:rPr lang="zh-CN" altLang="en-US" dirty="0"/>
              <a:t>（表）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alter table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50619" y="2132126"/>
            <a:ext cx="7870119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--6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、更改列名称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类型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First change column a's name to a1.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 a1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Next change column a1's name to a2, its data type to string, and put it after column b.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a1 a2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AFTER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b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The new table's structure is:  b int, a2 string, c int.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Then change column c's name to c1, and put it as the first column.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 c1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FIRST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The new table's structure is:  c1 int, b int, a2 string.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// Add a comment to column a1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test_change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CHANGE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a1 a1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'this is column a1'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--7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、添加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替换列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ADD COLUMNS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，您可以将新列添加到现有列的末尾但在分区列之前。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--REPLACE COLUMNS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将删除所有现有列，并添加新的列集。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REPLACE COLUMNS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(col_name data_type,...);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3424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Database|Schema</a:t>
            </a:r>
            <a:r>
              <a:rPr lang="zh-CN" altLang="en-US" dirty="0">
                <a:solidFill>
                  <a:schemeClr val="tx1"/>
                </a:solidFill>
              </a:rPr>
              <a:t>（数据库）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Table</a:t>
            </a:r>
            <a:r>
              <a:rPr lang="zh-CN" altLang="en-US" dirty="0">
                <a:solidFill>
                  <a:schemeClr val="tx1"/>
                </a:solidFill>
              </a:rPr>
              <a:t>（表）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Partition</a:t>
            </a:r>
            <a:r>
              <a:rPr lang="zh-CN" altLang="en-US" dirty="0">
                <a:solidFill>
                  <a:srgbClr val="FF0000"/>
                </a:solidFill>
              </a:rPr>
              <a:t>（分区）</a:t>
            </a:r>
            <a:r>
              <a:rPr lang="en-US" altLang="zh-CN" dirty="0">
                <a:solidFill>
                  <a:srgbClr val="FF0000"/>
                </a:solidFill>
              </a:rPr>
              <a:t>DDL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982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中针对分区</a:t>
            </a:r>
            <a:r>
              <a:rPr lang="en-US" altLang="zh-CN" dirty="0"/>
              <a:t>Partition</a:t>
            </a:r>
            <a:r>
              <a:rPr lang="zh-CN" altLang="en-US" dirty="0"/>
              <a:t>的操作主要包括：增加分区、删除分区、重命名分区、修复分区、修改分区。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整体概述</a:t>
            </a:r>
          </a:p>
        </p:txBody>
      </p:sp>
    </p:spTree>
    <p:extLst>
      <p:ext uri="{BB962C8B-B14F-4D97-AF65-F5344CB8AC3E}">
        <p14:creationId xmlns:p14="http://schemas.microsoft.com/office/powerpoint/2010/main" val="37050935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ADD PARTITION</a:t>
            </a:r>
            <a:r>
              <a:rPr lang="zh-CN" altLang="en-US" dirty="0"/>
              <a:t>会更改表元数据，但不会加载数据。</a:t>
            </a:r>
            <a:r>
              <a:rPr lang="zh-CN" altLang="en-US" dirty="0">
                <a:solidFill>
                  <a:srgbClr val="92D050"/>
                </a:solidFill>
              </a:rPr>
              <a:t>如果分区位置中不存在数据，查询时将不会返回结果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因此</a:t>
            </a:r>
            <a:r>
              <a:rPr lang="zh-CN" altLang="en-US" dirty="0">
                <a:solidFill>
                  <a:srgbClr val="FF0000"/>
                </a:solidFill>
              </a:rPr>
              <a:t>需要保证增加的分区位置路径下，数据已经存在，或者增加完分区之后导入分区数据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add partition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50619" y="3370376"/>
            <a:ext cx="7870119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、增加分区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'20170101'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'/user/hadoop/warehouse/table_name/dt=20170101'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一次添加一个分区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'2008-08-08'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'/path/to/us/part080808'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'/path/to/us/part080809'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一次添加多个分区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725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rename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50619" y="2455976"/>
            <a:ext cx="7870119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、重命名分区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RENAME TO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partition_spec;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RENAME TO 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'20080809'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721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删除表的分区。这将</a:t>
            </a:r>
            <a:r>
              <a:rPr lang="zh-CN" altLang="en-US" dirty="0">
                <a:solidFill>
                  <a:srgbClr val="92D050"/>
                </a:solidFill>
              </a:rPr>
              <a:t>删除该分区的数据和元数据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delete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2924923"/>
            <a:ext cx="7926831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、删除分区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'2008-08-08'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EXISTS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'2008-08-08'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country=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'us'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PURGE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直接删除数据 不进垃圾桶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4362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alter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2762998"/>
            <a:ext cx="7926831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、修改分区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更改分区文件存储格式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FILEFORMAT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更改分区位置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ALTER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(dt=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'2008-08-09'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"new location"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9470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将每个表的分区列表信息存储在其</a:t>
            </a:r>
            <a:r>
              <a:rPr lang="en-US" altLang="zh-CN" dirty="0"/>
              <a:t>metastore</a:t>
            </a:r>
            <a:r>
              <a:rPr lang="zh-CN" altLang="en-US" dirty="0"/>
              <a:t>中。但是，如果将新分区直接添加到</a:t>
            </a:r>
            <a:r>
              <a:rPr lang="en-US" altLang="zh-CN" dirty="0"/>
              <a:t>HDFS</a:t>
            </a:r>
            <a:r>
              <a:rPr lang="zh-CN" altLang="en-US" dirty="0"/>
              <a:t>（例如通过使用</a:t>
            </a:r>
            <a:r>
              <a:rPr lang="en-US" altLang="zh-CN" dirty="0"/>
              <a:t>hadoop </a:t>
            </a:r>
            <a:r>
              <a:rPr lang="en-US" altLang="zh-CN" dirty="0" err="1"/>
              <a:t>fs</a:t>
            </a:r>
            <a:r>
              <a:rPr lang="en-US" altLang="zh-CN" dirty="0"/>
              <a:t> -put</a:t>
            </a:r>
            <a:r>
              <a:rPr lang="zh-CN" altLang="en-US" dirty="0"/>
              <a:t>命令）或从</a:t>
            </a:r>
            <a:r>
              <a:rPr lang="en-US" altLang="zh-CN" dirty="0"/>
              <a:t>HDFS</a:t>
            </a:r>
            <a:r>
              <a:rPr lang="zh-CN" altLang="en-US" dirty="0"/>
              <a:t>中直接删除分区文件夹，则除非用户</a:t>
            </a:r>
            <a:r>
              <a:rPr lang="en-US" altLang="zh-CN" dirty="0"/>
              <a:t>ALTER TABLE table_name ADD/DROP PARTITION</a:t>
            </a:r>
            <a:r>
              <a:rPr lang="zh-CN" altLang="en-US" dirty="0"/>
              <a:t>在每个新添加的分区上运行命令，否则</a:t>
            </a:r>
            <a:r>
              <a:rPr lang="en-US" altLang="zh-CN" dirty="0"/>
              <a:t>metastore</a:t>
            </a:r>
            <a:r>
              <a:rPr lang="zh-CN" altLang="en-US" dirty="0"/>
              <a:t>（也就是</a:t>
            </a:r>
            <a:r>
              <a:rPr lang="en-US" altLang="zh-CN" dirty="0"/>
              <a:t>Hive</a:t>
            </a:r>
            <a:r>
              <a:rPr lang="zh-CN" altLang="en-US" dirty="0"/>
              <a:t>）将不会意识到分区信息的这些更改。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MSCK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metastore check</a:t>
            </a:r>
            <a:r>
              <a:rPr lang="zh-CN" altLang="en-US" dirty="0"/>
              <a:t>的缩写，表示</a:t>
            </a:r>
            <a:r>
              <a:rPr lang="zh-CN" altLang="en-US" dirty="0">
                <a:solidFill>
                  <a:srgbClr val="92D050"/>
                </a:solidFill>
              </a:rPr>
              <a:t>元数据检查操作，可用于元数据的修复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MSCK partition</a:t>
            </a:r>
            <a:r>
              <a:rPr lang="zh-CN" altLang="en-US" dirty="0"/>
              <a:t>背景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3868521"/>
            <a:ext cx="7926831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、修复分区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REPAIR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SYNC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3310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MSCK</a:t>
            </a:r>
            <a:r>
              <a:rPr lang="zh-CN" altLang="zh-CN" dirty="0">
                <a:solidFill>
                  <a:srgbClr val="92D050"/>
                </a:solidFill>
              </a:rPr>
              <a:t>默认</a:t>
            </a:r>
            <a:r>
              <a:rPr lang="zh-CN" altLang="en-US" dirty="0">
                <a:solidFill>
                  <a:srgbClr val="92D050"/>
                </a:solidFill>
              </a:rPr>
              <a:t>行为</a:t>
            </a:r>
            <a:r>
              <a:rPr lang="en-US" altLang="zh-CN" dirty="0">
                <a:solidFill>
                  <a:srgbClr val="92D050"/>
                </a:solidFill>
              </a:rPr>
              <a:t>ADD PARTITIONS</a:t>
            </a:r>
            <a:r>
              <a:rPr lang="zh-CN" altLang="en-US" dirty="0"/>
              <a:t>，</a:t>
            </a:r>
            <a:r>
              <a:rPr lang="zh-CN" altLang="zh-CN" dirty="0"/>
              <a:t>使用此选项，它将把</a:t>
            </a:r>
            <a:r>
              <a:rPr lang="en-US" altLang="zh-CN" dirty="0"/>
              <a:t>HDFS</a:t>
            </a:r>
            <a:r>
              <a:rPr lang="zh-CN" altLang="zh-CN" dirty="0"/>
              <a:t>上存在但元存储中不存在的所有分区添加到</a:t>
            </a:r>
            <a:r>
              <a:rPr lang="en-US" altLang="zh-CN" dirty="0"/>
              <a:t>metastore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en-US" altLang="zh-CN" dirty="0"/>
              <a:t>DROP PARTITIONS</a:t>
            </a:r>
            <a:r>
              <a:rPr lang="zh-CN" altLang="zh-CN" dirty="0"/>
              <a:t>选项将从已经从</a:t>
            </a:r>
            <a:r>
              <a:rPr lang="en-US" altLang="zh-CN" dirty="0"/>
              <a:t>HDFS</a:t>
            </a:r>
            <a:r>
              <a:rPr lang="zh-CN" altLang="zh-CN" dirty="0"/>
              <a:t>中删除的</a:t>
            </a:r>
            <a:r>
              <a:rPr lang="en-US" altLang="zh-CN" dirty="0"/>
              <a:t>metastore</a:t>
            </a:r>
            <a:r>
              <a:rPr lang="zh-CN" altLang="zh-CN" dirty="0"/>
              <a:t>中删除分区信息。</a:t>
            </a:r>
            <a:endParaRPr lang="en-US" altLang="zh-CN" dirty="0"/>
          </a:p>
          <a:p>
            <a:r>
              <a:rPr lang="en-US" altLang="zh-CN" dirty="0"/>
              <a:t>SYNC PARTITIONS</a:t>
            </a:r>
            <a:r>
              <a:rPr lang="zh-CN" altLang="zh-CN" dirty="0"/>
              <a:t>选项等效于调用</a:t>
            </a:r>
            <a:r>
              <a:rPr lang="en-US" altLang="zh-CN" dirty="0"/>
              <a:t>ADD</a:t>
            </a:r>
            <a:r>
              <a:rPr lang="zh-CN" altLang="zh-CN" dirty="0"/>
              <a:t>和</a:t>
            </a:r>
            <a:r>
              <a:rPr lang="en-US" altLang="zh-CN" dirty="0"/>
              <a:t>DROP PARTITIONS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如果存在大量未跟踪的分区，则可以批量运行</a:t>
            </a:r>
            <a:r>
              <a:rPr lang="en-US" altLang="zh-CN" dirty="0"/>
              <a:t>MSCK REPAIR TABLE</a:t>
            </a:r>
            <a:r>
              <a:rPr lang="zh-CN" altLang="zh-CN" dirty="0"/>
              <a:t>，以避免</a:t>
            </a:r>
            <a:r>
              <a:rPr lang="en-US" altLang="zh-CN" dirty="0"/>
              <a:t>OOME</a:t>
            </a:r>
            <a:r>
              <a:rPr lang="zh-CN" altLang="zh-CN" dirty="0"/>
              <a:t>（内存不足错误）。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MSCK partition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3885612"/>
            <a:ext cx="7926831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、修复分区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REPAIR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SYNC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0027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</a:t>
            </a:r>
            <a:r>
              <a:rPr lang="zh-CN" altLang="en-US" dirty="0"/>
              <a:t>（分区）</a:t>
            </a:r>
            <a:r>
              <a:rPr lang="en-US" altLang="zh-CN" dirty="0"/>
              <a:t>DDL</a:t>
            </a:r>
            <a:r>
              <a:rPr lang="zh-CN" altLang="en-US" dirty="0"/>
              <a:t>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 MSCK </a:t>
            </a:r>
            <a:r>
              <a:rPr lang="zh-CN" altLang="en-US" dirty="0"/>
              <a:t>修复</a:t>
            </a:r>
            <a:r>
              <a:rPr lang="en-US" altLang="zh-CN" dirty="0"/>
              <a:t>partition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创建一张分区表，直接使用</a:t>
            </a:r>
            <a:r>
              <a:rPr lang="en-US" altLang="zh-CN" dirty="0"/>
              <a:t>HDFS</a:t>
            </a:r>
            <a:r>
              <a:rPr lang="zh-CN" altLang="en-US" dirty="0"/>
              <a:t>命令在表文件夹下创建分区文件夹并上传数据，此时在</a:t>
            </a:r>
            <a:r>
              <a:rPr lang="en-US" altLang="zh-CN" dirty="0"/>
              <a:t>Hive</a:t>
            </a:r>
            <a:r>
              <a:rPr lang="zh-CN" altLang="en-US" dirty="0"/>
              <a:t>中查询是无法显示表数据的，因为</a:t>
            </a:r>
            <a:r>
              <a:rPr lang="en-US" altLang="zh-CN" dirty="0"/>
              <a:t>metastore</a:t>
            </a:r>
            <a:r>
              <a:rPr lang="zh-CN" altLang="en-US" dirty="0"/>
              <a:t>中没有记录，使用</a:t>
            </a:r>
            <a:r>
              <a:rPr lang="en-US" altLang="zh-CN" b="1" dirty="0">
                <a:solidFill>
                  <a:srgbClr val="92D050"/>
                </a:solidFill>
              </a:rPr>
              <a:t>MSCK ADD PARTITIONS</a:t>
            </a:r>
            <a:r>
              <a:rPr lang="zh-CN" altLang="en-US" dirty="0"/>
              <a:t>进行修复。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针对分区表，直接使用</a:t>
            </a:r>
            <a:r>
              <a:rPr lang="en-US" altLang="zh-CN" dirty="0"/>
              <a:t>HDFS</a:t>
            </a:r>
            <a:r>
              <a:rPr lang="zh-CN" altLang="en-US" dirty="0"/>
              <a:t>命令删除分区文件夹，此时在</a:t>
            </a:r>
            <a:r>
              <a:rPr lang="en-US" altLang="zh-CN" dirty="0"/>
              <a:t>Hive</a:t>
            </a:r>
            <a:r>
              <a:rPr lang="zh-CN" altLang="en-US" dirty="0"/>
              <a:t>中查询显示分区还在，因为</a:t>
            </a:r>
            <a:r>
              <a:rPr lang="en-US" altLang="zh-CN" dirty="0"/>
              <a:t>metastore</a:t>
            </a:r>
            <a:r>
              <a:rPr lang="zh-CN" altLang="en-US" dirty="0"/>
              <a:t>中还没有被删除，使用</a:t>
            </a:r>
            <a:r>
              <a:rPr lang="en-US" altLang="zh-CN" b="1" dirty="0">
                <a:solidFill>
                  <a:srgbClr val="92D050"/>
                </a:solidFill>
              </a:rPr>
              <a:t>MSCK DROP PARTITIONS</a:t>
            </a:r>
            <a:r>
              <a:rPr lang="zh-CN" altLang="en-US" dirty="0"/>
              <a:t>进行修复。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81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数据定义语言（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）概述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7993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MSCK </a:t>
            </a:r>
            <a:r>
              <a:rPr lang="zh-CN" altLang="en-US" dirty="0"/>
              <a:t>修复</a:t>
            </a:r>
            <a:r>
              <a:rPr lang="en-US" altLang="zh-CN" dirty="0"/>
              <a:t>partition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MSCK ADD PARTITIONS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1419919"/>
            <a:ext cx="7926831" cy="526297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：创建分区表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上，使用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命令创建分区文件夹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-mkdir -p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=sheshou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-mkdir -p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=tanke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：把数据文件上传到对应的分区文件夹下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-put archer.txt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=sheshou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-put tank.txt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=tanke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：查询表 可以发现没有数据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MSCK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命令进行修复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--add partitions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可以不写 因为默认就是增加分区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repair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add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340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MSCK </a:t>
            </a:r>
            <a:r>
              <a:rPr lang="zh-CN" altLang="en-US" dirty="0"/>
              <a:t>修复</a:t>
            </a:r>
            <a:r>
              <a:rPr lang="en-US" altLang="zh-CN" dirty="0"/>
              <a:t>partition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MSCK DROP PARTITIONS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2667694"/>
            <a:ext cx="7926831" cy="175432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：直接使用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命令删除分区表的某一个分区文件夹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hadoop fs -rm -r 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/warehouse/itheima.db/t_all_hero_part_msck/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=sheshou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：查询发现还有分区信息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因为元数据信息没有删除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partitions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MSCK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命令进行修复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MSCK repair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t_all_hero_part_msck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partitions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151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Show</a:t>
            </a:r>
            <a:r>
              <a:rPr lang="zh-CN" altLang="en-US" dirty="0">
                <a:solidFill>
                  <a:schemeClr val="tx1"/>
                </a:solidFill>
              </a:rPr>
              <a:t>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2221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Show</a:t>
            </a:r>
            <a:r>
              <a:rPr lang="zh-CN" altLang="en-US" dirty="0"/>
              <a:t>相关的语句提供了一种查询</a:t>
            </a:r>
            <a:r>
              <a:rPr lang="en-US" altLang="zh-CN" dirty="0"/>
              <a:t>Hive metastore</a:t>
            </a:r>
            <a:r>
              <a:rPr lang="zh-CN" altLang="en-US" dirty="0"/>
              <a:t>的方法。可以帮助用户查询相关信息。</a:t>
            </a:r>
            <a:endParaRPr lang="en-US" altLang="zh-CN" dirty="0"/>
          </a:p>
          <a:p>
            <a:r>
              <a:rPr lang="zh-CN" altLang="en-US" dirty="0"/>
              <a:t>比如我们最常使用的查询当前数据库下有哪些表 </a:t>
            </a:r>
            <a:r>
              <a:rPr lang="en-US" altLang="zh-CN" dirty="0"/>
              <a:t>show tables.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整体概述</a:t>
            </a:r>
          </a:p>
        </p:txBody>
      </p:sp>
    </p:spTree>
    <p:extLst>
      <p:ext uri="{BB962C8B-B14F-4D97-AF65-F5344CB8AC3E}">
        <p14:creationId xmlns:p14="http://schemas.microsoft.com/office/powerpoint/2010/main" val="11824338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1533652"/>
            <a:ext cx="7926831" cy="458587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、显示所有数据库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SCHEMAS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DATABASES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的用法 功能一样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databases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schemas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、显示当前数据库所有表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视图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物化视图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索引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指定某个数据库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、显示当前数据库下所有视图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'test_*'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show all views that start with "test_"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 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test1;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show views from database test1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VIEWS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、显示当前数据库下所有物化视图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MATERIALIZED VIEWS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、显示表分区信息，分区按字母顺序列出，不是分区表执行该语句会报错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partitions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--6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分区的扩展信息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 EXTENDED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LIKE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 extended like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student;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9030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122263" y="1447125"/>
            <a:ext cx="7926831" cy="458587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--7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、显示表的属性信息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TBLPROPERTIES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tblproperties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--8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、显示表、视图的创建语句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CREATE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([db_name.]table_name|view_name);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--9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、显示表中的所有列，包括分区列。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COLUMNS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table_name [(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|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db_name];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columns  in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、显示当前支持的所有自定义和内置的函数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functions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Describe desc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查看表信息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 extended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查看表信息（格式化美观）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 formatted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查看数据库相关信息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describe database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database_name;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1394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 DML</a:t>
            </a:r>
            <a:r>
              <a:rPr lang="zh-CN" altLang="en-US" dirty="0">
                <a:solidFill>
                  <a:schemeClr val="tx1"/>
                </a:solidFill>
              </a:rPr>
              <a:t>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7001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Hive SQL-DML-Load</a:t>
            </a:r>
            <a:r>
              <a:rPr lang="zh-CN" altLang="en-US" dirty="0">
                <a:solidFill>
                  <a:srgbClr val="C00000"/>
                </a:solidFill>
              </a:rPr>
              <a:t>加载数据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SQL-DML-Insert</a:t>
            </a:r>
            <a:r>
              <a:rPr lang="zh-CN" altLang="en-US" dirty="0">
                <a:solidFill>
                  <a:schemeClr val="tx1"/>
                </a:solidFill>
              </a:rPr>
              <a:t>插入数据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Multiple 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导出数据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215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中建表成功之后，就会在</a:t>
            </a:r>
            <a:r>
              <a:rPr lang="en-US" altLang="zh-CN" dirty="0"/>
              <a:t>HDFS</a:t>
            </a:r>
            <a:r>
              <a:rPr lang="zh-CN" altLang="en-US" dirty="0"/>
              <a:t>上创建一个与之对应的文件夹，且</a:t>
            </a:r>
            <a:r>
              <a:rPr lang="zh-CN" altLang="en-US" dirty="0">
                <a:solidFill>
                  <a:srgbClr val="FF0000"/>
                </a:solidFill>
              </a:rPr>
              <a:t>文件夹名字就是表名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文件夹父路径是由参数</a:t>
            </a:r>
            <a:r>
              <a:rPr lang="en-US" altLang="zh-CN" dirty="0" err="1"/>
              <a:t>hive.metastore.warehouse.dir</a:t>
            </a:r>
            <a:r>
              <a:rPr lang="zh-CN" altLang="en-US" dirty="0"/>
              <a:t>控制，默认值是</a:t>
            </a:r>
            <a:r>
              <a:rPr lang="en-US" altLang="zh-CN" dirty="0">
                <a:solidFill>
                  <a:srgbClr val="92D050"/>
                </a:solidFill>
              </a:rPr>
              <a:t>/user/hive/warehouse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也可以在建表的时候使用</a:t>
            </a:r>
            <a:r>
              <a:rPr lang="en-US" altLang="zh-CN" dirty="0"/>
              <a:t>location</a:t>
            </a:r>
            <a:r>
              <a:rPr lang="zh-CN" altLang="en-US" dirty="0"/>
              <a:t>语句指定任意路径。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559" y="3448461"/>
            <a:ext cx="7634240" cy="24172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77192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不管路径在哪里，</a:t>
            </a:r>
            <a:r>
              <a:rPr lang="zh-CN" altLang="en-US" dirty="0"/>
              <a:t>只有</a:t>
            </a:r>
            <a:r>
              <a:rPr lang="zh-CN" altLang="zh-CN" dirty="0"/>
              <a:t>把数据文件移动到对应的</a:t>
            </a:r>
            <a:r>
              <a:rPr lang="zh-CN" altLang="en-US" dirty="0"/>
              <a:t>表文件夹</a:t>
            </a:r>
            <a:r>
              <a:rPr lang="zh-CN" altLang="zh-CN" dirty="0"/>
              <a:t>下面</a:t>
            </a:r>
            <a:r>
              <a:rPr lang="zh-CN" altLang="en-US" dirty="0"/>
              <a:t>，</a:t>
            </a:r>
            <a:r>
              <a:rPr lang="en-US" altLang="zh-CN" dirty="0"/>
              <a:t>Hive</a:t>
            </a:r>
            <a:r>
              <a:rPr lang="zh-CN" altLang="en-US" dirty="0"/>
              <a:t>才能映射解析成功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zh-CN" altLang="zh-CN" dirty="0"/>
              <a:t>最原始暴力的方式就是使用</a:t>
            </a:r>
            <a:r>
              <a:rPr lang="en-US" altLang="zh-CN" dirty="0">
                <a:solidFill>
                  <a:srgbClr val="FF0000"/>
                </a:solidFill>
              </a:rPr>
              <a:t>hadoop fs –put</a:t>
            </a:r>
            <a:r>
              <a:rPr lang="en-US" altLang="zh-CN" dirty="0"/>
              <a:t>|-mv</a:t>
            </a:r>
            <a:r>
              <a:rPr lang="zh-CN" altLang="en-US" dirty="0"/>
              <a:t>等</a:t>
            </a:r>
            <a:r>
              <a:rPr lang="zh-CN" altLang="zh-CN" dirty="0"/>
              <a:t>方式</a:t>
            </a:r>
            <a:r>
              <a:rPr lang="zh-CN" altLang="en-US" dirty="0"/>
              <a:t>直接</a:t>
            </a:r>
            <a:r>
              <a:rPr lang="zh-CN" altLang="zh-CN" dirty="0"/>
              <a:t>将数据移动到</a:t>
            </a:r>
            <a:r>
              <a:rPr lang="zh-CN" altLang="en-US" dirty="0"/>
              <a:t>表文件夹下；</a:t>
            </a:r>
            <a:endParaRPr lang="zh-CN" altLang="zh-CN" dirty="0"/>
          </a:p>
          <a:p>
            <a:r>
              <a:rPr lang="zh-CN" altLang="en-US" dirty="0"/>
              <a:t>但是，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官方推荐使用</a:t>
            </a:r>
            <a:r>
              <a:rPr lang="en-US" altLang="zh-CN" dirty="0">
                <a:solidFill>
                  <a:srgbClr val="92D050"/>
                </a:solidFill>
              </a:rPr>
              <a:t>Load</a:t>
            </a:r>
            <a:r>
              <a:rPr lang="zh-CN" altLang="zh-CN" dirty="0">
                <a:solidFill>
                  <a:srgbClr val="92D050"/>
                </a:solidFill>
              </a:rPr>
              <a:t>命令将数据加载到表中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55" y="3502238"/>
            <a:ext cx="9287647" cy="2097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6526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SQL</a:t>
            </a:r>
            <a:r>
              <a:rPr lang="zh-CN" altLang="en-US" dirty="0">
                <a:solidFill>
                  <a:schemeClr val="tx1"/>
                </a:solidFill>
              </a:rPr>
              <a:t>中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语法的作用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Hive</a:t>
            </a:r>
            <a:r>
              <a:rPr kumimoji="1" lang="zh-CN" altLang="en-US" dirty="0">
                <a:solidFill>
                  <a:schemeClr val="tx1"/>
                </a:solidFill>
              </a:rPr>
              <a:t>中</a:t>
            </a:r>
            <a:r>
              <a:rPr kumimoji="1" lang="en-US" altLang="zh-CN" dirty="0">
                <a:solidFill>
                  <a:schemeClr val="tx1"/>
                </a:solidFill>
              </a:rPr>
              <a:t>DDL</a:t>
            </a:r>
            <a:r>
              <a:rPr kumimoji="1" lang="zh-CN" altLang="en-US" dirty="0">
                <a:solidFill>
                  <a:schemeClr val="tx1"/>
                </a:solidFill>
              </a:rPr>
              <a:t>语法的使用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791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Load</a:t>
            </a:r>
            <a:r>
              <a:rPr lang="zh-CN" altLang="en-US" dirty="0"/>
              <a:t>英文单词的含义为：</a:t>
            </a:r>
            <a:r>
              <a:rPr lang="zh-CN" altLang="en-US" dirty="0">
                <a:solidFill>
                  <a:srgbClr val="FF0000"/>
                </a:solidFill>
              </a:rPr>
              <a:t>加载、装载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所谓加载是指：</a:t>
            </a:r>
            <a:r>
              <a:rPr lang="zh-CN" altLang="en-US" dirty="0">
                <a:solidFill>
                  <a:srgbClr val="92D050"/>
                </a:solidFill>
              </a:rPr>
              <a:t>将数据文件移动到与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表对应的位置，移动时是纯</a:t>
            </a:r>
            <a:r>
              <a:rPr lang="zh-CN" altLang="en-US" dirty="0">
                <a:solidFill>
                  <a:srgbClr val="FF0000"/>
                </a:solidFill>
              </a:rPr>
              <a:t>复制</a:t>
            </a:r>
            <a:r>
              <a:rPr lang="zh-CN" altLang="en-US" dirty="0">
                <a:solidFill>
                  <a:srgbClr val="92D050"/>
                </a:solidFill>
              </a:rPr>
              <a:t>、</a:t>
            </a:r>
            <a:r>
              <a:rPr lang="zh-CN" altLang="en-US" dirty="0">
                <a:solidFill>
                  <a:srgbClr val="FF0000"/>
                </a:solidFill>
              </a:rPr>
              <a:t>移动</a:t>
            </a:r>
            <a:r>
              <a:rPr lang="zh-CN" altLang="en-US" dirty="0">
                <a:solidFill>
                  <a:srgbClr val="92D050"/>
                </a:solidFill>
              </a:rPr>
              <a:t>操作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纯复制、移动</a:t>
            </a:r>
            <a:r>
              <a:rPr lang="zh-CN" altLang="en-US" dirty="0"/>
              <a:t>指</a:t>
            </a:r>
            <a:r>
              <a:rPr lang="zh-CN" altLang="zh-CN" dirty="0"/>
              <a:t>在数据</a:t>
            </a:r>
            <a:r>
              <a:rPr lang="en-US" altLang="zh-CN" dirty="0"/>
              <a:t>load</a:t>
            </a:r>
            <a:r>
              <a:rPr lang="zh-CN" altLang="zh-CN" dirty="0"/>
              <a:t>加载到表中时，</a:t>
            </a:r>
            <a:r>
              <a:rPr lang="en-US" altLang="zh-CN" dirty="0"/>
              <a:t>Hive</a:t>
            </a:r>
            <a:r>
              <a:rPr lang="zh-CN" altLang="zh-CN" dirty="0"/>
              <a:t>不会</a:t>
            </a:r>
            <a:r>
              <a:rPr lang="zh-CN" altLang="en-US" dirty="0"/>
              <a:t>对表中的数据内容</a:t>
            </a:r>
            <a:r>
              <a:rPr lang="zh-CN" altLang="zh-CN" dirty="0"/>
              <a:t>进行任何转换</a:t>
            </a:r>
            <a:r>
              <a:rPr lang="zh-CN" altLang="en-US" dirty="0"/>
              <a:t>，任何操作</a:t>
            </a:r>
            <a:r>
              <a:rPr lang="zh-CN" altLang="zh-CN" dirty="0"/>
              <a:t>。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27780304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语法规则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0150" y="2533650"/>
            <a:ext cx="9591675" cy="24006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INPATH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'filepath'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OVERWRITE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...)]</a:t>
            </a:r>
            <a:endParaRPr lang="en-US" altLang="zh-CN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INPATH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'filepath'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OVERWRITE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...)]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INPUTFORMAT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'inputformat'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SERDE </a:t>
            </a:r>
            <a:r>
              <a:rPr lang="zh-CN" altLang="zh-CN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'serde'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(</a:t>
            </a:r>
            <a:r>
              <a:rPr lang="zh-CN" altLang="zh-CN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3.0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or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later)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4483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92D050"/>
                </a:solidFill>
              </a:rPr>
              <a:t>filepath</a:t>
            </a:r>
            <a:r>
              <a:rPr lang="zh-CN" altLang="en-US" dirty="0"/>
              <a:t>表示</a:t>
            </a:r>
            <a:r>
              <a:rPr lang="zh-CN" altLang="en-US" dirty="0">
                <a:solidFill>
                  <a:srgbClr val="FF0000"/>
                </a:solidFill>
              </a:rPr>
              <a:t>待移动数据的路径</a:t>
            </a:r>
            <a:r>
              <a:rPr lang="zh-CN" altLang="en-US" dirty="0"/>
              <a:t>。可以指向文件（在这种情况下，</a:t>
            </a:r>
            <a:r>
              <a:rPr lang="en-US" altLang="zh-CN" dirty="0"/>
              <a:t>Hive</a:t>
            </a:r>
            <a:r>
              <a:rPr lang="zh-CN" altLang="en-US" dirty="0"/>
              <a:t>将文件移动到表中），也可以指向目录（在这种情况下，</a:t>
            </a:r>
            <a:r>
              <a:rPr lang="en-US" altLang="zh-CN" dirty="0"/>
              <a:t>Hive</a:t>
            </a:r>
            <a:r>
              <a:rPr lang="zh-CN" altLang="en-US" dirty="0"/>
              <a:t>将把该目录中的所有文件移动到表中）。</a:t>
            </a:r>
            <a:endParaRPr lang="en-US" altLang="zh-CN" dirty="0"/>
          </a:p>
          <a:p>
            <a:r>
              <a:rPr lang="en-US" altLang="zh-CN" dirty="0"/>
              <a:t>filepath</a:t>
            </a:r>
            <a:r>
              <a:rPr lang="zh-CN" altLang="en-US" dirty="0"/>
              <a:t>文件路径支持下面三种形式，要结合</a:t>
            </a:r>
            <a:r>
              <a:rPr lang="en-US" altLang="zh-CN" dirty="0"/>
              <a:t>LOCAL</a:t>
            </a:r>
            <a:r>
              <a:rPr lang="zh-CN" altLang="en-US" dirty="0"/>
              <a:t>关键字一起考虑：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相对路径，例如：</a:t>
            </a:r>
            <a:r>
              <a:rPr lang="en-US" altLang="zh-CN" dirty="0"/>
              <a:t>project/data1 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绝对路径，例如：</a:t>
            </a:r>
            <a:r>
              <a:rPr lang="en-US" altLang="zh-CN" dirty="0"/>
              <a:t>/user/hive/project/data1 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92D050"/>
                </a:solidFill>
              </a:rPr>
              <a:t>具有</a:t>
            </a:r>
            <a:r>
              <a:rPr lang="en-US" altLang="zh-CN" dirty="0">
                <a:solidFill>
                  <a:srgbClr val="92D050"/>
                </a:solidFill>
              </a:rPr>
              <a:t>schema</a:t>
            </a:r>
            <a:r>
              <a:rPr lang="zh-CN" altLang="en-US" dirty="0">
                <a:solidFill>
                  <a:srgbClr val="92D050"/>
                </a:solidFill>
              </a:rPr>
              <a:t>的完整</a:t>
            </a:r>
            <a:r>
              <a:rPr lang="en-US" altLang="zh-CN" dirty="0">
                <a:solidFill>
                  <a:srgbClr val="92D050"/>
                </a:solidFill>
              </a:rPr>
              <a:t>URI</a:t>
            </a:r>
            <a:r>
              <a:rPr lang="zh-CN" altLang="en-US" dirty="0"/>
              <a:t>，例如：</a:t>
            </a:r>
            <a:r>
              <a:rPr lang="en-US" altLang="zh-CN" dirty="0"/>
              <a:t>hdfs://namenode:9000/user/hive/project/data1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语法规则之</a:t>
            </a:r>
            <a:r>
              <a:rPr lang="en-US" altLang="zh-CN" dirty="0"/>
              <a:t>filepath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16" y="4827105"/>
            <a:ext cx="7535725" cy="161948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32324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指定</a:t>
            </a:r>
            <a:r>
              <a:rPr lang="en-US" altLang="zh-CN" b="1" dirty="0">
                <a:solidFill>
                  <a:srgbClr val="FF0000"/>
                </a:solidFill>
              </a:rPr>
              <a:t>LOCAL</a:t>
            </a:r>
            <a:r>
              <a:rPr lang="zh-CN" altLang="en-US" dirty="0"/>
              <a:t>， 将在本地文件系统中查找文件路径。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若指定相对路径，将相对于用户的当前工作目录进行解释；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用户也可以为本地文件指定完整的</a:t>
            </a:r>
            <a:r>
              <a:rPr lang="en-US" altLang="zh-CN" dirty="0"/>
              <a:t>URI-</a:t>
            </a:r>
            <a:r>
              <a:rPr lang="zh-CN" altLang="en-US" dirty="0"/>
              <a:t>例如：</a:t>
            </a:r>
            <a:r>
              <a:rPr lang="en-US" altLang="zh-CN" dirty="0">
                <a:hlinkClick r:id="rId2" action="ppaction://hlinkfile"/>
              </a:rPr>
              <a:t>file:///user/hive/project/data1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b="1" dirty="0">
                <a:solidFill>
                  <a:srgbClr val="FF0000"/>
                </a:solidFill>
              </a:rPr>
              <a:t>没有指定</a:t>
            </a:r>
            <a:r>
              <a:rPr lang="en-US" altLang="zh-CN" b="1" dirty="0">
                <a:solidFill>
                  <a:srgbClr val="FF0000"/>
                </a:solidFill>
              </a:rPr>
              <a:t>LOCAL</a:t>
            </a:r>
            <a:r>
              <a:rPr lang="zh-CN" altLang="en-US" dirty="0"/>
              <a:t>关键字。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如果</a:t>
            </a:r>
            <a:r>
              <a:rPr lang="en-US" altLang="zh-CN" dirty="0"/>
              <a:t>filepath</a:t>
            </a:r>
            <a:r>
              <a:rPr lang="zh-CN" altLang="en-US" dirty="0"/>
              <a:t>指向的是一个完整的</a:t>
            </a:r>
            <a:r>
              <a:rPr lang="en-US" altLang="zh-CN" dirty="0"/>
              <a:t>URI</a:t>
            </a:r>
            <a:r>
              <a:rPr lang="zh-CN" altLang="en-US" dirty="0"/>
              <a:t>，会直接使用这个</a:t>
            </a:r>
            <a:r>
              <a:rPr lang="en-US" altLang="zh-CN" dirty="0"/>
              <a:t>URI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如果没有指定</a:t>
            </a:r>
            <a:r>
              <a:rPr lang="en-US" altLang="zh-CN" dirty="0"/>
              <a:t>schema</a:t>
            </a:r>
            <a:r>
              <a:rPr lang="zh-CN" altLang="en-US" dirty="0"/>
              <a:t>，</a:t>
            </a:r>
            <a:r>
              <a:rPr lang="en-US" altLang="zh-CN" dirty="0"/>
              <a:t>Hive</a:t>
            </a:r>
            <a:r>
              <a:rPr lang="zh-CN" altLang="en-US" dirty="0"/>
              <a:t>会使用在</a:t>
            </a:r>
            <a:r>
              <a:rPr lang="en-US" altLang="zh-CN" dirty="0"/>
              <a:t>hadoop</a:t>
            </a:r>
            <a:r>
              <a:rPr lang="zh-CN" altLang="en-US" dirty="0"/>
              <a:t>配置文件中参数</a:t>
            </a:r>
            <a:r>
              <a:rPr lang="en-US" altLang="zh-CN" dirty="0"/>
              <a:t>fs.default.name</a:t>
            </a:r>
            <a:r>
              <a:rPr lang="zh-CN" altLang="en-US" dirty="0"/>
              <a:t>指定的（不出意外，都是</a:t>
            </a:r>
            <a:r>
              <a:rPr lang="en-US" altLang="zh-CN" dirty="0"/>
              <a:t>HDFS</a:t>
            </a:r>
            <a:r>
              <a:rPr lang="zh-CN" altLang="en-US" dirty="0"/>
              <a:t>）。 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语法规则之</a:t>
            </a:r>
            <a:r>
              <a:rPr lang="en-US" altLang="zh-CN" dirty="0"/>
              <a:t>LOCAL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16" y="4827105"/>
            <a:ext cx="7535725" cy="161948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4507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如果对</a:t>
            </a:r>
            <a:r>
              <a:rPr lang="en-US" altLang="zh-CN" dirty="0"/>
              <a:t>HiveServer2</a:t>
            </a:r>
            <a:r>
              <a:rPr lang="zh-CN" altLang="en-US" dirty="0"/>
              <a:t>服务运行此命令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92D050"/>
                </a:solidFill>
              </a:rPr>
              <a:t>本地文件系统</a:t>
            </a:r>
            <a:r>
              <a:rPr lang="zh-CN" altLang="en-US" dirty="0"/>
              <a:t>指的是</a:t>
            </a:r>
            <a:r>
              <a:rPr lang="en-US" altLang="zh-CN" dirty="0">
                <a:solidFill>
                  <a:srgbClr val="FF0000"/>
                </a:solidFill>
              </a:rPr>
              <a:t>Hiveserver2</a:t>
            </a:r>
            <a:r>
              <a:rPr lang="zh-CN" altLang="en-US" dirty="0">
                <a:solidFill>
                  <a:srgbClr val="FF0000"/>
                </a:solidFill>
              </a:rPr>
              <a:t>服务所在机器的本地</a:t>
            </a:r>
            <a:r>
              <a:rPr lang="en-US" altLang="zh-CN" dirty="0">
                <a:solidFill>
                  <a:srgbClr val="FF0000"/>
                </a:solidFill>
              </a:rPr>
              <a:t>Linux</a:t>
            </a:r>
            <a:r>
              <a:rPr lang="zh-CN" altLang="en-US" dirty="0">
                <a:solidFill>
                  <a:srgbClr val="FF0000"/>
                </a:solidFill>
              </a:rPr>
              <a:t>文件系统</a:t>
            </a:r>
            <a:r>
              <a:rPr lang="zh-CN" altLang="en-US" dirty="0"/>
              <a:t>，不是</a:t>
            </a:r>
            <a:r>
              <a:rPr lang="en-US" altLang="zh-CN" dirty="0"/>
              <a:t>Hive</a:t>
            </a:r>
            <a:r>
              <a:rPr lang="zh-CN" altLang="en-US" dirty="0"/>
              <a:t>客户端所在的本地文件系统。</a:t>
            </a:r>
          </a:p>
          <a:p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LOCAL</a:t>
            </a:r>
            <a:r>
              <a:rPr lang="zh-CN" altLang="en-US" dirty="0"/>
              <a:t>本地是哪里？</a:t>
            </a:r>
          </a:p>
        </p:txBody>
      </p:sp>
      <p:sp>
        <p:nvSpPr>
          <p:cNvPr id="2" name="流程图: 磁盘 1"/>
          <p:cNvSpPr/>
          <p:nvPr/>
        </p:nvSpPr>
        <p:spPr>
          <a:xfrm>
            <a:off x="922946" y="3683236"/>
            <a:ext cx="2888478" cy="281156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node1</a:t>
            </a:r>
            <a:endParaRPr lang="zh-CN" altLang="en-US" dirty="0"/>
          </a:p>
        </p:txBody>
      </p:sp>
      <p:sp>
        <p:nvSpPr>
          <p:cNvPr id="8" name="流程图: 磁盘 7"/>
          <p:cNvSpPr/>
          <p:nvPr/>
        </p:nvSpPr>
        <p:spPr>
          <a:xfrm>
            <a:off x="4641440" y="3683236"/>
            <a:ext cx="2888478" cy="2811568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node2</a:t>
            </a:r>
            <a:endParaRPr lang="zh-CN" altLang="en-US" dirty="0"/>
          </a:p>
        </p:txBody>
      </p:sp>
      <p:sp>
        <p:nvSpPr>
          <p:cNvPr id="9" name="流程图: 磁盘 8"/>
          <p:cNvSpPr/>
          <p:nvPr/>
        </p:nvSpPr>
        <p:spPr>
          <a:xfrm>
            <a:off x="8467458" y="3683235"/>
            <a:ext cx="2888478" cy="2811569"/>
          </a:xfrm>
          <a:prstGeom prst="flowChartMagneticDisk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node3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681035" y="3850333"/>
            <a:ext cx="1298961" cy="3760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Hiveserver2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1758490" y="4573433"/>
            <a:ext cx="1087803" cy="3760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metastore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9497579" y="4051875"/>
            <a:ext cx="957505" cy="3760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Beeline</a:t>
            </a:r>
            <a:endParaRPr lang="zh-CN" altLang="en-US" sz="1600" dirty="0"/>
          </a:p>
        </p:txBody>
      </p:sp>
      <p:sp>
        <p:nvSpPr>
          <p:cNvPr id="4" name="下箭头 3"/>
          <p:cNvSpPr/>
          <p:nvPr/>
        </p:nvSpPr>
        <p:spPr>
          <a:xfrm>
            <a:off x="2088199" y="4171302"/>
            <a:ext cx="484632" cy="513176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11" idx="0"/>
            <a:endCxn id="3" idx="0"/>
          </p:cNvCxnSpPr>
          <p:nvPr/>
        </p:nvCxnSpPr>
        <p:spPr>
          <a:xfrm rot="16200000" flipV="1">
            <a:off x="6052653" y="128196"/>
            <a:ext cx="201542" cy="7645816"/>
          </a:xfrm>
          <a:prstGeom prst="curvedConnector3">
            <a:avLst>
              <a:gd name="adj1" fmla="val 53568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同侧圆角矩形 19"/>
          <p:cNvSpPr/>
          <p:nvPr/>
        </p:nvSpPr>
        <p:spPr>
          <a:xfrm>
            <a:off x="1835132" y="5848617"/>
            <a:ext cx="1475397" cy="364176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 FS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467458" y="3699786"/>
            <a:ext cx="1444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load data local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30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如果使用了</a:t>
            </a:r>
            <a:r>
              <a:rPr lang="en-US" altLang="zh-CN" b="1" dirty="0">
                <a:solidFill>
                  <a:srgbClr val="92D050"/>
                </a:solidFill>
              </a:rPr>
              <a:t>OVERWRITE</a:t>
            </a:r>
            <a:r>
              <a:rPr lang="zh-CN" altLang="en-US" dirty="0"/>
              <a:t>关键字，则目标表（或者分区）中的</a:t>
            </a:r>
            <a:r>
              <a:rPr lang="zh-CN" altLang="en-US" dirty="0">
                <a:solidFill>
                  <a:srgbClr val="92D050"/>
                </a:solidFill>
              </a:rPr>
              <a:t>已经存在的数据会被删除</a:t>
            </a:r>
            <a:r>
              <a:rPr lang="zh-CN" altLang="en-US" dirty="0"/>
              <a:t>，然后再将</a:t>
            </a:r>
            <a:r>
              <a:rPr lang="en-US" altLang="zh-CN" dirty="0"/>
              <a:t>filepath</a:t>
            </a:r>
            <a:r>
              <a:rPr lang="zh-CN" altLang="en-US" dirty="0"/>
              <a:t>指向的文件</a:t>
            </a:r>
            <a:r>
              <a:rPr lang="en-US" altLang="zh-CN" dirty="0"/>
              <a:t>/</a:t>
            </a:r>
            <a:r>
              <a:rPr lang="zh-CN" altLang="en-US" dirty="0"/>
              <a:t>目录中的内容添加到表</a:t>
            </a:r>
            <a:r>
              <a:rPr lang="en-US" altLang="zh-CN" dirty="0"/>
              <a:t>/</a:t>
            </a:r>
            <a:r>
              <a:rPr lang="zh-CN" altLang="en-US" dirty="0"/>
              <a:t>分区中。 </a:t>
            </a:r>
            <a:endParaRPr lang="zh-CN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语法规则之</a:t>
            </a:r>
            <a:r>
              <a:rPr lang="en-US" altLang="zh-CN" dirty="0"/>
              <a:t>OVERWRITE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16" y="3303105"/>
            <a:ext cx="7535725" cy="1619488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06302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SQL-DML-Load </a:t>
            </a:r>
            <a:r>
              <a:rPr lang="zh-CN" altLang="en-US" dirty="0"/>
              <a:t>加载数据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Load Data From Local FS or HDFS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、练习</a:t>
            </a:r>
            <a:r>
              <a:rPr lang="en-US" altLang="zh-CN" dirty="0"/>
              <a:t>Load Data From Local FS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、练习</a:t>
            </a:r>
            <a:r>
              <a:rPr lang="en-US" altLang="zh-CN" dirty="0"/>
              <a:t>Load Data From HDFS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、理解</a:t>
            </a:r>
            <a:r>
              <a:rPr lang="en-US" altLang="zh-CN" dirty="0"/>
              <a:t>Local</a:t>
            </a:r>
            <a:r>
              <a:rPr lang="zh-CN" altLang="en-US" dirty="0"/>
              <a:t>关键字的含义 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、练习</a:t>
            </a:r>
            <a:r>
              <a:rPr lang="en-US" altLang="zh-CN" dirty="0"/>
              <a:t>Load Dada To Partition 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27012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 Data From Local FS or HDFS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593319" y="2683609"/>
            <a:ext cx="10867160" cy="166199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student_local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用于演示从本地加载数据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student_local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student_HDFS 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用于演示从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external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student_HDFS_p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用于演示从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加载数据到分区表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student_HDFS_p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country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806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 Data From Local FS or HDFS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加载数据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472637" y="2657972"/>
            <a:ext cx="7226083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建议使用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beeline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客户端 可以显示出加载过程日志信息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从本地加载数据  数据位于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HS2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）本地文件系统  本质是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hadoop fs -put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上传操作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student_local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  数据位于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文件系统根目录下  本质是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hadoop fs -mv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移动操作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先把数据上传到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hadoop fs -put /root/hivedata/students.txt 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加载数据到分区表中并制定分区  数据位于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文件系统根目录下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先把数据上传到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hadoop fs -put /root/hivedata/students.txt 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student_HDFS_p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(country 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"CHina"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935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 Data From Local FS or HDFS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加载数据日志信息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457922" y="1635973"/>
            <a:ext cx="7381401" cy="2301558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457921" y="4213597"/>
            <a:ext cx="7381401" cy="22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2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数据定义语言 </a:t>
            </a:r>
            <a:r>
              <a:rPr lang="en-US" altLang="zh-CN" dirty="0"/>
              <a:t>(Data Definition Language,</a:t>
            </a:r>
            <a:r>
              <a:rPr lang="en-US" altLang="zh-CN" dirty="0">
                <a:solidFill>
                  <a:srgbClr val="92D050"/>
                </a:solidFill>
              </a:rPr>
              <a:t> DDL</a:t>
            </a:r>
            <a:r>
              <a:rPr lang="en-US" altLang="zh-CN" dirty="0"/>
              <a:t>)</a:t>
            </a:r>
            <a:r>
              <a:rPr lang="zh-CN" altLang="en-US" dirty="0"/>
              <a:t>，是</a:t>
            </a:r>
            <a:r>
              <a:rPr lang="en-US" altLang="zh-CN" dirty="0"/>
              <a:t>SQL</a:t>
            </a:r>
            <a:r>
              <a:rPr lang="zh-CN" altLang="en-US" dirty="0"/>
              <a:t>语言集中对数据库内部的</a:t>
            </a:r>
            <a:r>
              <a:rPr lang="zh-CN" altLang="en-US" dirty="0">
                <a:solidFill>
                  <a:srgbClr val="FF0000"/>
                </a:solidFill>
              </a:rPr>
              <a:t>对象结构进行创建，删除，修改</a:t>
            </a:r>
            <a:r>
              <a:rPr lang="zh-CN" altLang="en-US" dirty="0"/>
              <a:t>等的操作语言，这些数据库对象包括</a:t>
            </a:r>
            <a:r>
              <a:rPr lang="en-US" altLang="zh-CN" dirty="0"/>
              <a:t>database</a:t>
            </a:r>
            <a:r>
              <a:rPr lang="zh-CN" altLang="en-US" dirty="0"/>
              <a:t>（</a:t>
            </a:r>
            <a:r>
              <a:rPr lang="en-US" altLang="zh-CN" dirty="0"/>
              <a:t>schema</a:t>
            </a:r>
            <a:r>
              <a:rPr lang="zh-CN" altLang="en-US" dirty="0"/>
              <a:t>）、</a:t>
            </a:r>
            <a:r>
              <a:rPr lang="en-US" altLang="zh-CN" dirty="0"/>
              <a:t>table</a:t>
            </a:r>
            <a:r>
              <a:rPr lang="zh-CN" altLang="en-US" dirty="0"/>
              <a:t>、</a:t>
            </a:r>
            <a:r>
              <a:rPr lang="en-US" altLang="zh-CN" dirty="0"/>
              <a:t>view</a:t>
            </a:r>
            <a:r>
              <a:rPr lang="zh-CN" altLang="en-US" dirty="0"/>
              <a:t>、</a:t>
            </a:r>
            <a:r>
              <a:rPr lang="en-US" altLang="zh-CN" dirty="0"/>
              <a:t>index</a:t>
            </a:r>
            <a:r>
              <a:rPr lang="zh-CN" altLang="en-US" dirty="0"/>
              <a:t>等。</a:t>
            </a:r>
            <a:endParaRPr lang="en-US" altLang="zh-CN" dirty="0"/>
          </a:p>
          <a:p>
            <a:r>
              <a:rPr lang="en-US" altLang="zh-CN" dirty="0"/>
              <a:t>DDL</a:t>
            </a:r>
            <a:r>
              <a:rPr lang="zh-CN" altLang="en-US" dirty="0"/>
              <a:t>核心语法由</a:t>
            </a:r>
            <a:r>
              <a:rPr lang="en-US" altLang="zh-CN" dirty="0"/>
              <a:t>CREATE</a:t>
            </a:r>
            <a:r>
              <a:rPr lang="zh-CN" altLang="en-US" dirty="0"/>
              <a:t>、</a:t>
            </a:r>
            <a:r>
              <a:rPr lang="en-US" altLang="zh-CN" dirty="0"/>
              <a:t>ALTER</a:t>
            </a:r>
            <a:r>
              <a:rPr lang="zh-CN" altLang="en-US" dirty="0"/>
              <a:t>与</a:t>
            </a:r>
            <a:r>
              <a:rPr lang="en-US" altLang="zh-CN" dirty="0"/>
              <a:t>DROP</a:t>
            </a:r>
            <a:r>
              <a:rPr lang="zh-CN" altLang="en-US" dirty="0"/>
              <a:t>三个所组成。</a:t>
            </a:r>
            <a:r>
              <a:rPr lang="en-US" altLang="zh-CN" b="1" dirty="0">
                <a:solidFill>
                  <a:srgbClr val="FF0000"/>
                </a:solidFill>
              </a:rPr>
              <a:t>DDL</a:t>
            </a:r>
            <a:r>
              <a:rPr lang="zh-CN" altLang="en-US" b="1" dirty="0">
                <a:solidFill>
                  <a:srgbClr val="FF0000"/>
                </a:solidFill>
              </a:rPr>
              <a:t>并不涉及表内部数据的操作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在某些上下文中，该术语也称为数据描述语言，因为它描述了数据库表中的字段和记录。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数据定义语言（</a:t>
            </a:r>
            <a:r>
              <a:rPr lang="en-US" altLang="zh-CN" dirty="0"/>
              <a:t>DDL</a:t>
            </a:r>
            <a:r>
              <a:rPr lang="zh-CN" altLang="en-US" dirty="0"/>
              <a:t>）概述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中</a:t>
            </a:r>
            <a:r>
              <a:rPr lang="en-US" altLang="zh-CN" dirty="0"/>
              <a:t>DDL</a:t>
            </a:r>
            <a:r>
              <a:rPr lang="zh-CN" altLang="en-US" dirty="0"/>
              <a:t>语法的作用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33833" y="3952474"/>
            <a:ext cx="6103691" cy="25585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93806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SQL-DML-Load</a:t>
            </a:r>
            <a:r>
              <a:rPr lang="zh-CN" altLang="en-US" dirty="0">
                <a:solidFill>
                  <a:schemeClr val="tx1"/>
                </a:solidFill>
              </a:rPr>
              <a:t>加载数据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Hive SQL-DML-Insert</a:t>
            </a:r>
            <a:r>
              <a:rPr lang="zh-CN" altLang="en-US" dirty="0">
                <a:solidFill>
                  <a:srgbClr val="C00000"/>
                </a:solidFill>
              </a:rPr>
              <a:t>插入数据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Multiple 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导出数据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17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MySQL</a:t>
            </a:r>
            <a:r>
              <a:rPr lang="zh-CN" altLang="en-US" dirty="0"/>
              <a:t>这样的</a:t>
            </a:r>
            <a:r>
              <a:rPr lang="en-US" altLang="zh-CN" dirty="0">
                <a:solidFill>
                  <a:srgbClr val="92D050"/>
                </a:solidFill>
              </a:rPr>
              <a:t>RDBMS</a:t>
            </a:r>
            <a:r>
              <a:rPr lang="zh-CN" altLang="en-US" dirty="0"/>
              <a:t>中，通常使用</a:t>
            </a:r>
            <a:r>
              <a:rPr lang="en-US" altLang="zh-CN" dirty="0">
                <a:solidFill>
                  <a:srgbClr val="92D050"/>
                </a:solidFill>
              </a:rPr>
              <a:t>insert+values</a:t>
            </a:r>
            <a:r>
              <a:rPr lang="zh-CN" altLang="en-US" dirty="0"/>
              <a:t>的方式来向表插入数据，并且执行速度很快。</a:t>
            </a:r>
            <a:endParaRPr lang="en-US" altLang="zh-CN" dirty="0"/>
          </a:p>
          <a:p>
            <a:r>
              <a:rPr lang="zh-CN" altLang="en-US" dirty="0"/>
              <a:t>这也是</a:t>
            </a:r>
            <a:r>
              <a:rPr lang="en-US" altLang="zh-CN" dirty="0"/>
              <a:t>RDBMS</a:t>
            </a:r>
            <a:r>
              <a:rPr lang="zh-CN" altLang="en-US" dirty="0"/>
              <a:t>中表插入数据的核心方式。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背景：</a:t>
            </a:r>
            <a:r>
              <a:rPr lang="en-US" altLang="zh-CN" dirty="0"/>
              <a:t>RDBMS</a:t>
            </a:r>
            <a:r>
              <a:rPr lang="zh-CN" altLang="en-US" dirty="0"/>
              <a:t>中如何使用</a:t>
            </a:r>
            <a:r>
              <a:rPr lang="en-US" altLang="zh-CN" dirty="0"/>
              <a:t>insert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3324543"/>
            <a:ext cx="6115698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table_name ( field1, field2,...fieldN 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VALUES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 value1, value2,...valueN 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551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假如把</a:t>
            </a:r>
            <a:r>
              <a:rPr lang="en-US" altLang="zh-CN" dirty="0"/>
              <a:t>Hive</a:t>
            </a:r>
            <a:r>
              <a:rPr lang="zh-CN" altLang="en-US" dirty="0"/>
              <a:t>当成</a:t>
            </a:r>
            <a:r>
              <a:rPr lang="en-US" altLang="zh-CN" dirty="0"/>
              <a:t>RDBMS</a:t>
            </a:r>
            <a:r>
              <a:rPr lang="zh-CN" altLang="en-US" dirty="0"/>
              <a:t>，用</a:t>
            </a:r>
            <a:r>
              <a:rPr lang="en-US" altLang="zh-CN" dirty="0"/>
              <a:t>insert+values</a:t>
            </a:r>
            <a:r>
              <a:rPr lang="zh-CN" altLang="en-US" dirty="0"/>
              <a:t>的方式插入数据，会如何？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执行过程非常非常慢，原因在于底层是使用</a:t>
            </a:r>
            <a:r>
              <a:rPr lang="en-US" altLang="zh-CN" dirty="0">
                <a:solidFill>
                  <a:srgbClr val="FF0000"/>
                </a:solidFill>
              </a:rPr>
              <a:t>MapReduce</a:t>
            </a:r>
            <a:r>
              <a:rPr lang="zh-CN" altLang="en-US" dirty="0">
                <a:solidFill>
                  <a:srgbClr val="FF0000"/>
                </a:solidFill>
              </a:rPr>
              <a:t>把数据写入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表中</a:t>
            </a:r>
            <a:endParaRPr lang="en-US" altLang="zh-CN" dirty="0"/>
          </a:p>
          <a:p>
            <a:r>
              <a:rPr lang="zh-CN" altLang="en-US" dirty="0"/>
              <a:t>试想一下，如果在</a:t>
            </a:r>
            <a:r>
              <a:rPr lang="en-US" altLang="zh-CN" dirty="0"/>
              <a:t>Hive</a:t>
            </a:r>
            <a:r>
              <a:rPr lang="zh-CN" altLang="en-US" dirty="0"/>
              <a:t>中使用</a:t>
            </a:r>
            <a:r>
              <a:rPr lang="en-US" altLang="zh-CN" dirty="0"/>
              <a:t>insert+values</a:t>
            </a:r>
            <a:r>
              <a:rPr lang="zh-CN" altLang="en-US" dirty="0"/>
              <a:t>，对于大数据环境一条条插入数据，用时难以想象。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背景：</a:t>
            </a:r>
            <a:r>
              <a:rPr lang="en-US" altLang="zh-CN" dirty="0"/>
              <a:t>RDBMS</a:t>
            </a:r>
            <a:r>
              <a:rPr lang="zh-CN" altLang="en-US" dirty="0"/>
              <a:t>中如何使用</a:t>
            </a:r>
            <a:r>
              <a:rPr lang="en-US" altLang="zh-CN" dirty="0"/>
              <a:t>insert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4713831"/>
            <a:ext cx="4155785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--hive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insert+values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t_test_insert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t_test_insert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values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"allen"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6118780" y="3763503"/>
            <a:ext cx="5695950" cy="25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2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官方推荐加载数据的方式：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清洗数据成为结构化文件，再使用</a:t>
            </a:r>
            <a:r>
              <a:rPr lang="en-US" altLang="zh-CN" dirty="0">
                <a:solidFill>
                  <a:srgbClr val="FF0000"/>
                </a:solidFill>
              </a:rPr>
              <a:t>Load</a:t>
            </a:r>
            <a:r>
              <a:rPr lang="zh-CN" altLang="en-US" dirty="0">
                <a:solidFill>
                  <a:srgbClr val="FF0000"/>
                </a:solidFill>
              </a:rPr>
              <a:t>语法加载数据到表中</a:t>
            </a:r>
            <a:r>
              <a:rPr lang="zh-CN" altLang="en-US" dirty="0"/>
              <a:t>。这样的效率更高。</a:t>
            </a:r>
            <a:endParaRPr lang="en-US" altLang="zh-CN" dirty="0"/>
          </a:p>
          <a:p>
            <a:r>
              <a:rPr lang="zh-CN" altLang="en-US" dirty="0"/>
              <a:t>但是并不意味</a:t>
            </a:r>
            <a:r>
              <a:rPr lang="en-US" altLang="zh-CN" dirty="0"/>
              <a:t>insert</a:t>
            </a:r>
            <a:r>
              <a:rPr lang="zh-CN" altLang="en-US" dirty="0"/>
              <a:t>语法在</a:t>
            </a:r>
            <a:r>
              <a:rPr lang="en-US" altLang="zh-CN" dirty="0"/>
              <a:t>Hive</a:t>
            </a:r>
            <a:r>
              <a:rPr lang="zh-CN" altLang="en-US" dirty="0"/>
              <a:t>中没有用武之地。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8088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insert+select</a:t>
            </a:r>
            <a:r>
              <a:rPr lang="zh-CN" altLang="en-US" dirty="0">
                <a:solidFill>
                  <a:srgbClr val="FF0000"/>
                </a:solidFill>
              </a:rPr>
              <a:t>表示：将后面查询返回的结果作为内容插入到指定表中</a:t>
            </a:r>
            <a:r>
              <a:rPr lang="zh-CN" altLang="en-US" dirty="0"/>
              <a:t>，注意</a:t>
            </a:r>
            <a:r>
              <a:rPr lang="en-US" altLang="zh-CN" dirty="0"/>
              <a:t>OVERWRITE</a:t>
            </a:r>
            <a:r>
              <a:rPr lang="zh-CN" altLang="zh-CN" dirty="0"/>
              <a:t>将覆盖</a:t>
            </a:r>
            <a:r>
              <a:rPr lang="zh-CN" altLang="en-US" dirty="0"/>
              <a:t>已有数据</a:t>
            </a:r>
            <a:r>
              <a:rPr lang="zh-CN" altLang="zh-CN" dirty="0"/>
              <a:t>。</a:t>
            </a:r>
          </a:p>
          <a:p>
            <a:pPr>
              <a:buFont typeface="+mj-lt"/>
              <a:buAutoNum type="arabicPeriod"/>
            </a:pPr>
            <a:r>
              <a:rPr lang="zh-CN" altLang="zh-CN" dirty="0"/>
              <a:t>需要保证查询结果</a:t>
            </a:r>
            <a:r>
              <a:rPr lang="zh-CN" altLang="zh-CN" dirty="0">
                <a:solidFill>
                  <a:srgbClr val="92D050"/>
                </a:solidFill>
              </a:rPr>
              <a:t>列的数目</a:t>
            </a:r>
            <a:r>
              <a:rPr lang="zh-CN" altLang="zh-CN" dirty="0"/>
              <a:t>和需要插入数据表格的列数目</a:t>
            </a:r>
            <a:r>
              <a:rPr lang="zh-CN" altLang="zh-CN" dirty="0">
                <a:solidFill>
                  <a:srgbClr val="92D050"/>
                </a:solidFill>
              </a:rPr>
              <a:t>一致</a:t>
            </a:r>
            <a:r>
              <a:rPr lang="zh-CN" altLang="zh-CN" dirty="0"/>
              <a:t>。</a:t>
            </a:r>
          </a:p>
          <a:p>
            <a:pPr>
              <a:buFont typeface="+mj-lt"/>
              <a:buAutoNum type="arabicPeriod"/>
            </a:pPr>
            <a:r>
              <a:rPr lang="zh-CN" altLang="zh-CN" dirty="0"/>
              <a:t>如果查询出来的</a:t>
            </a:r>
            <a:r>
              <a:rPr lang="zh-CN" altLang="zh-CN" dirty="0">
                <a:solidFill>
                  <a:srgbClr val="92D050"/>
                </a:solidFill>
              </a:rPr>
              <a:t>数据类型</a:t>
            </a:r>
            <a:r>
              <a:rPr lang="zh-CN" altLang="zh-CN" dirty="0"/>
              <a:t>和插入表格对应的列数据类型不一致，将会进行转换，但是不能保证转换一定成功，转换失败的数据将会为</a:t>
            </a:r>
            <a:r>
              <a:rPr lang="en-US" altLang="zh-CN" dirty="0"/>
              <a:t>NULL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insert+select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03793" y="3880188"/>
            <a:ext cx="85637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tablename1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...)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IF NOT EXISTS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]] select_statement1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from_statement;</a:t>
            </a: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tablename1 [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(partcol1=val1, partcol2=val2 ...)] select_statement1 </a:t>
            </a:r>
            <a:r>
              <a:rPr lang="zh-CN" altLang="zh-CN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from_statement;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7341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insert+select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2407498"/>
            <a:ext cx="6115698" cy="286232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--step1: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创建一张源表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if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加载数据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'/root/hivedata/students.txt'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--step2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：创建一张目标表  只有两个字段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student_from_insert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insert+select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插入数据到新表中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student_from_insert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519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SQL-DML-Load</a:t>
            </a:r>
            <a:r>
              <a:rPr lang="zh-CN" altLang="en-US" dirty="0">
                <a:solidFill>
                  <a:schemeClr val="tx1"/>
                </a:solidFill>
              </a:rPr>
              <a:t>加载数据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SQL-DML-Insert</a:t>
            </a:r>
            <a:r>
              <a:rPr lang="zh-CN" altLang="en-US" dirty="0">
                <a:solidFill>
                  <a:schemeClr val="tx1"/>
                </a:solidFill>
              </a:rPr>
              <a:t>插入数据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Multiple Inserts</a:t>
            </a:r>
            <a:r>
              <a:rPr lang="zh-CN" altLang="en-US" dirty="0">
                <a:solidFill>
                  <a:srgbClr val="C00000"/>
                </a:solidFill>
              </a:rPr>
              <a:t>多重插入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导出数据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488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翻译为多次插入，</a:t>
            </a:r>
            <a:r>
              <a:rPr lang="zh-CN" altLang="en-US" dirty="0">
                <a:solidFill>
                  <a:srgbClr val="92D050"/>
                </a:solidFill>
              </a:rPr>
              <a:t>多重插入</a:t>
            </a:r>
            <a:r>
              <a:rPr lang="zh-CN" altLang="en-US" dirty="0"/>
              <a:t>，其核心功能是：</a:t>
            </a:r>
            <a:r>
              <a:rPr lang="zh-CN" altLang="en-US" dirty="0">
                <a:solidFill>
                  <a:srgbClr val="FF0000"/>
                </a:solidFill>
              </a:rPr>
              <a:t>一次扫描，多次插入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语法目的就是</a:t>
            </a:r>
            <a:r>
              <a:rPr lang="zh-CN" altLang="en-US" dirty="0">
                <a:solidFill>
                  <a:srgbClr val="FF0000"/>
                </a:solidFill>
              </a:rPr>
              <a:t>减少扫描的次数</a:t>
            </a:r>
            <a:r>
              <a:rPr lang="zh-CN" altLang="en-US" dirty="0"/>
              <a:t>，在一次扫描中。完成多次</a:t>
            </a:r>
            <a:r>
              <a:rPr lang="en-US" altLang="zh-CN" dirty="0"/>
              <a:t>insert</a:t>
            </a:r>
            <a:r>
              <a:rPr lang="zh-CN" altLang="en-US" dirty="0"/>
              <a:t>操作。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insert</a:t>
            </a:r>
            <a:r>
              <a:rPr lang="zh-CN" altLang="en-US" dirty="0"/>
              <a:t>使用方式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multiple inserts</a:t>
            </a:r>
            <a:r>
              <a:rPr lang="zh-CN" altLang="en-US" dirty="0"/>
              <a:t>多重插入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3362223"/>
            <a:ext cx="6115698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------------multiple inserts----------------------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当前库下已有一张表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创建两张新表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多重插入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student_insert1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</a:t>
            </a:r>
            <a:b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student_insert2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89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SQL-DML-Load</a:t>
            </a:r>
            <a:r>
              <a:rPr lang="zh-CN" altLang="en-US" dirty="0">
                <a:solidFill>
                  <a:schemeClr val="tx1"/>
                </a:solidFill>
              </a:rPr>
              <a:t>加载数据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SQL-DML-Insert</a:t>
            </a:r>
            <a:r>
              <a:rPr lang="zh-CN" altLang="en-US" dirty="0">
                <a:solidFill>
                  <a:schemeClr val="tx1"/>
                </a:solidFill>
              </a:rPr>
              <a:t>插入数据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Multiple 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Dynamic Partition Inserts</a:t>
            </a:r>
            <a:r>
              <a:rPr lang="zh-CN" altLang="en-US" dirty="0">
                <a:solidFill>
                  <a:srgbClr val="C00000"/>
                </a:solidFill>
              </a:rPr>
              <a:t>动态分区插入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Insert Directory</a:t>
            </a:r>
            <a:r>
              <a:rPr lang="zh-CN" altLang="en-US" dirty="0">
                <a:solidFill>
                  <a:schemeClr val="tx1"/>
                </a:solidFill>
              </a:rPr>
              <a:t>导出数据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6716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对于分区表的数据导入加载，最基础的是通过</a:t>
            </a:r>
            <a:r>
              <a:rPr lang="en-US" altLang="zh-CN" dirty="0"/>
              <a:t>load</a:t>
            </a:r>
            <a:r>
              <a:rPr lang="zh-CN" altLang="en-US" dirty="0"/>
              <a:t>命令加载数据。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load</a:t>
            </a:r>
            <a:r>
              <a:rPr lang="zh-CN" altLang="en-US" dirty="0"/>
              <a:t>过程中，分区值是手动指定写死的，叫做</a:t>
            </a:r>
            <a:r>
              <a:rPr lang="zh-CN" altLang="en-US" dirty="0">
                <a:solidFill>
                  <a:srgbClr val="FF0000"/>
                </a:solidFill>
              </a:rPr>
              <a:t>静态分区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3362223"/>
            <a:ext cx="6115698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create table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student_HDFS_p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Sno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 err="1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Sname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 err="1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Sex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 err="1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Sage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 err="1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,</a:t>
            </a:r>
            <a:r>
              <a:rPr lang="en-US" altLang="zh-CN" sz="1200" dirty="0" err="1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Sdept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partitioned by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</a:t>
            </a:r>
            <a:r>
              <a:rPr lang="en-US" altLang="zh-CN" sz="1200" dirty="0">
                <a:solidFill>
                  <a:srgbClr val="871094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country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string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row format delimited fields terminated by 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','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;</a:t>
            </a:r>
            <a:b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注意 分区字段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country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的值是在导入数据的时候手动指定的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China</a:t>
            </a:r>
            <a:b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</a:b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LOAD DATA INPATH 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'/students.txt'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INTO TABLE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student_HDFS_p</a:t>
            </a:r>
            <a: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partition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(country =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"China"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);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7067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 SQL</a:t>
            </a:r>
            <a:r>
              <a:rPr lang="zh-CN" altLang="en-US" dirty="0"/>
              <a:t>（</a:t>
            </a:r>
            <a:r>
              <a:rPr lang="en-US" altLang="zh-CN" dirty="0"/>
              <a:t>HQL</a:t>
            </a:r>
            <a:r>
              <a:rPr lang="zh-CN" altLang="en-US" dirty="0"/>
              <a:t>）与标准</a:t>
            </a:r>
            <a:r>
              <a:rPr lang="en-US" altLang="zh-CN" dirty="0"/>
              <a:t>SQL</a:t>
            </a:r>
            <a:r>
              <a:rPr lang="zh-CN" altLang="en-US" dirty="0"/>
              <a:t>的语法大同小异，基本相通，注意差异即可；</a:t>
            </a:r>
          </a:p>
          <a:p>
            <a:r>
              <a:rPr lang="zh-CN" altLang="en-US" dirty="0"/>
              <a:t>基于</a:t>
            </a:r>
            <a:r>
              <a:rPr lang="en-US" altLang="zh-CN" dirty="0"/>
              <a:t>Hive</a:t>
            </a:r>
            <a:r>
              <a:rPr lang="zh-CN" altLang="en-US" dirty="0"/>
              <a:t>的设计、使用特点，</a:t>
            </a:r>
            <a:r>
              <a:rPr lang="en-US" altLang="zh-CN" b="1" dirty="0">
                <a:solidFill>
                  <a:srgbClr val="FF0000"/>
                </a:solidFill>
              </a:rPr>
              <a:t>HQL</a:t>
            </a:r>
            <a:r>
              <a:rPr lang="zh-CN" altLang="en-US" b="1" dirty="0">
                <a:solidFill>
                  <a:srgbClr val="FF0000"/>
                </a:solidFill>
              </a:rPr>
              <a:t>中</a:t>
            </a:r>
            <a:r>
              <a:rPr lang="en-US" altLang="zh-CN" b="1" dirty="0">
                <a:solidFill>
                  <a:srgbClr val="FF0000"/>
                </a:solidFill>
              </a:rPr>
              <a:t>create</a:t>
            </a:r>
            <a:r>
              <a:rPr lang="zh-CN" altLang="en-US" b="1" dirty="0">
                <a:solidFill>
                  <a:srgbClr val="FF0000"/>
                </a:solidFill>
              </a:rPr>
              <a:t>语法（尤其</a:t>
            </a:r>
            <a:r>
              <a:rPr lang="en-US" altLang="zh-CN" b="1" dirty="0">
                <a:solidFill>
                  <a:srgbClr val="FF0000"/>
                </a:solidFill>
              </a:rPr>
              <a:t>create table</a:t>
            </a:r>
            <a:r>
              <a:rPr lang="zh-CN" altLang="en-US" b="1" dirty="0">
                <a:solidFill>
                  <a:srgbClr val="FF0000"/>
                </a:solidFill>
              </a:rPr>
              <a:t>）将是学习掌握</a:t>
            </a:r>
            <a:r>
              <a:rPr lang="en-US" altLang="zh-CN" b="1" dirty="0">
                <a:solidFill>
                  <a:srgbClr val="FF0000"/>
                </a:solidFill>
              </a:rPr>
              <a:t>Hive DDL</a:t>
            </a:r>
            <a:r>
              <a:rPr lang="zh-CN" altLang="en-US" b="1" dirty="0">
                <a:solidFill>
                  <a:srgbClr val="FF0000"/>
                </a:solidFill>
              </a:rPr>
              <a:t>语法的重中之重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建表是否成功直接影响数据文件是否映射成功，进而影响后续是否可以基于</a:t>
            </a:r>
            <a:r>
              <a:rPr lang="en-US" altLang="zh-CN" dirty="0"/>
              <a:t>SQL</a:t>
            </a:r>
            <a:r>
              <a:rPr lang="zh-CN" altLang="en-US" dirty="0"/>
              <a:t>分析数据。通俗点说，没有表，表没有数据，你用</a:t>
            </a:r>
            <a:r>
              <a:rPr lang="en-US" altLang="zh-CN" dirty="0"/>
              <a:t>Hive</a:t>
            </a:r>
            <a:r>
              <a:rPr lang="zh-CN" altLang="en-US" dirty="0"/>
              <a:t>分析什么呢？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选择正确的方向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往往比盲目努力重要。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数据定义语言（</a:t>
            </a:r>
            <a:r>
              <a:rPr lang="en-US" altLang="zh-CN" dirty="0"/>
              <a:t>DDL</a:t>
            </a:r>
            <a:r>
              <a:rPr lang="zh-CN" altLang="en-US" dirty="0"/>
              <a:t>）概述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中</a:t>
            </a:r>
            <a:r>
              <a:rPr lang="en-US" altLang="zh-CN" dirty="0"/>
              <a:t>DDL</a:t>
            </a:r>
            <a:r>
              <a:rPr lang="zh-CN" altLang="en-US" dirty="0"/>
              <a:t>语法的使用</a:t>
            </a:r>
          </a:p>
        </p:txBody>
      </p:sp>
    </p:spTree>
    <p:extLst>
      <p:ext uri="{BB962C8B-B14F-4D97-AF65-F5344CB8AC3E}">
        <p14:creationId xmlns:p14="http://schemas.microsoft.com/office/powerpoint/2010/main" val="38792160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假如说现在有全球</a:t>
            </a:r>
            <a:r>
              <a:rPr lang="en-US" altLang="zh-CN" dirty="0"/>
              <a:t>224</a:t>
            </a:r>
            <a:r>
              <a:rPr lang="zh-CN" altLang="en-US" dirty="0"/>
              <a:t>个国家的人员名单（每个国家名单单独一个文件），导入到分区表中，不同国家不同分区，如何高效实现？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load</a:t>
            </a:r>
            <a:r>
              <a:rPr lang="zh-CN" altLang="en-US" dirty="0"/>
              <a:t>语法导入</a:t>
            </a:r>
            <a:r>
              <a:rPr lang="en-US" altLang="zh-CN" dirty="0"/>
              <a:t>224</a:t>
            </a:r>
            <a:r>
              <a:rPr lang="zh-CN" altLang="en-US" dirty="0"/>
              <a:t>次？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</p:spTree>
    <p:extLst>
      <p:ext uri="{BB962C8B-B14F-4D97-AF65-F5344CB8AC3E}">
        <p14:creationId xmlns:p14="http://schemas.microsoft.com/office/powerpoint/2010/main" val="18149319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再假如，现在有一份名单</a:t>
            </a:r>
            <a:r>
              <a:rPr lang="en-US" altLang="zh-CN" dirty="0"/>
              <a:t>students.txt</a:t>
            </a:r>
            <a:r>
              <a:rPr lang="zh-CN" altLang="zh-CN" dirty="0"/>
              <a:t>，内容如下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要求创建一张分区表，根据最后一个字段（选修专业）进行分区，同一个专业的同学分到同一个分区中，如何实现？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390" y="3388993"/>
            <a:ext cx="1630821" cy="24767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43377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动态分区插入指的是</a:t>
            </a:r>
            <a:r>
              <a:rPr lang="zh-CN" altLang="en-US" dirty="0">
                <a:solidFill>
                  <a:srgbClr val="92D050"/>
                </a:solidFill>
              </a:rPr>
              <a:t>：分区的值是由后续的</a:t>
            </a:r>
            <a:r>
              <a:rPr lang="en-US" altLang="zh-CN" dirty="0">
                <a:solidFill>
                  <a:srgbClr val="92D050"/>
                </a:solidFill>
              </a:rPr>
              <a:t>select</a:t>
            </a:r>
            <a:r>
              <a:rPr lang="zh-CN" altLang="en-US" dirty="0">
                <a:solidFill>
                  <a:srgbClr val="92D050"/>
                </a:solidFill>
              </a:rPr>
              <a:t>查询语句的结果来动态确定的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根据查询结果</a:t>
            </a:r>
            <a:r>
              <a:rPr lang="zh-CN" altLang="en-US" dirty="0">
                <a:solidFill>
                  <a:srgbClr val="FF0000"/>
                </a:solidFill>
              </a:rPr>
              <a:t>自动分区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482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配置参数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95471" y="1881367"/>
          <a:ext cx="10515600" cy="975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dirty="0" err="1">
                          <a:effectLst/>
                        </a:rPr>
                        <a:t>hive.exec.dynamic.partition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true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需要设置</a:t>
                      </a:r>
                      <a:r>
                        <a:rPr lang="en-US" sz="1200">
                          <a:effectLst/>
                        </a:rPr>
                        <a:t>true</a:t>
                      </a:r>
                      <a:r>
                        <a:rPr lang="zh-CN" sz="1050">
                          <a:effectLst/>
                        </a:rPr>
                        <a:t>为启用动态分区插入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hive.exec.dynamic.partition.mode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strict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在</a:t>
                      </a:r>
                      <a:r>
                        <a:rPr lang="en-US" sz="1200" dirty="0">
                          <a:effectLst/>
                        </a:rPr>
                        <a:t>strict</a:t>
                      </a:r>
                      <a:r>
                        <a:rPr lang="zh-CN" sz="1050" dirty="0">
                          <a:effectLst/>
                        </a:rPr>
                        <a:t>模式下，用户必须至少指定一个静态分区，以防用户意外覆盖所有分区；在</a:t>
                      </a:r>
                      <a:r>
                        <a:rPr lang="en-US" sz="1200" dirty="0" err="1">
                          <a:effectLst/>
                        </a:rPr>
                        <a:t>nonstrict</a:t>
                      </a:r>
                      <a:r>
                        <a:rPr lang="zh-CN" sz="1050" dirty="0">
                          <a:effectLst/>
                        </a:rPr>
                        <a:t>模式下，允许所有分区都是动态的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3687230"/>
            <a:ext cx="6115698" cy="179023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60"/>
              </a:spcBef>
              <a:spcAft>
                <a:spcPts val="36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page_view_stg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br>
              <a:rPr lang="en-US" altLang="zh-CN" sz="12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INSERT OVERWRITE TABLE 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page_view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dt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200" dirty="0">
                <a:solidFill>
                  <a:srgbClr val="067D17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'2008-06-08'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country)</a:t>
            </a:r>
            <a:b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SELECT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.viewTime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.userid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.page_url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.referrer_url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.ip</a:t>
            </a:r>
            <a: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pvs</a:t>
            </a:r>
            <a:r>
              <a:rPr lang="en-US" altLang="zh-CN" sz="120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.cnt</a:t>
            </a:r>
            <a:br>
              <a:rPr lang="en-US" altLang="zh-CN" sz="120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lang="zh-CN" altLang="zh-CN" sz="1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在这里，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country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分区将由</a:t>
            </a: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SELECT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子句（即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pvs.cnt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）的最后一列动态创建。</a:t>
            </a:r>
            <a:br>
              <a:rPr lang="en-US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而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分区是手动指定写死的。</a:t>
            </a:r>
            <a:br>
              <a:rPr lang="en-US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</a:br>
            <a:r>
              <a:rPr lang="en-US" altLang="zh-CN" sz="1200" i="1" dirty="0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如果是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nonstrict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模式下，</a:t>
            </a:r>
            <a:r>
              <a:rPr lang="en-US" altLang="zh-CN" sz="1200" i="1" dirty="0" err="1">
                <a:solidFill>
                  <a:srgbClr val="999999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dt</a:t>
            </a:r>
            <a:r>
              <a:rPr lang="zh-CN" altLang="zh-CN" sz="1200" i="1" dirty="0">
                <a:solidFill>
                  <a:srgbClr val="999999"/>
                </a:solidFill>
                <a:ea typeface="宋体" panose="02010600030101010101" pitchFamily="2" charset="-122"/>
                <a:cs typeface="Courier New" panose="02070309020205020404" pitchFamily="49" charset="0"/>
              </a:rPr>
              <a:t>分区也可以动态创建。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8082787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1895551"/>
            <a:ext cx="6115698" cy="360098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、首先设置动态分区模式为非严格模式 默认已经开启了动态分区功能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hive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.exec.dynamic.partition =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true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hive.exec.dynamic.partition.mode = nonstrict;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、当前库下已有一张表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、创建分区表 以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sdept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作为分区字段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--4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、执行动态分区插入操作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student_partition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Sdept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num,name,sex,age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作为表的字段内容插入表中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--dept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作为分区字段值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b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900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最终执行结果如下，可以发现实现了自动分区：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partition insert</a:t>
            </a:r>
            <a:r>
              <a:rPr lang="zh-CN" altLang="en-US" dirty="0"/>
              <a:t>动态分区插入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4458" y="2532732"/>
            <a:ext cx="8502442" cy="2446375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748359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SQL-DML-Load</a:t>
            </a:r>
            <a:r>
              <a:rPr lang="zh-CN" altLang="en-US" dirty="0">
                <a:solidFill>
                  <a:schemeClr val="tx1"/>
                </a:solidFill>
              </a:rPr>
              <a:t>加载数据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SQL-DML-Insert</a:t>
            </a:r>
            <a:r>
              <a:rPr lang="zh-CN" altLang="en-US" dirty="0">
                <a:solidFill>
                  <a:schemeClr val="tx1"/>
                </a:solidFill>
              </a:rPr>
              <a:t>插入数据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Multiple Inserts</a:t>
            </a:r>
            <a:r>
              <a:rPr lang="zh-CN" altLang="en-US" dirty="0">
                <a:solidFill>
                  <a:schemeClr val="tx1"/>
                </a:solidFill>
              </a:rPr>
              <a:t>多重插入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Dynamic Partition Inserts</a:t>
            </a:r>
            <a:r>
              <a:rPr lang="zh-CN" altLang="en-US" dirty="0">
                <a:solidFill>
                  <a:schemeClr val="tx1"/>
                </a:solidFill>
              </a:rPr>
              <a:t>动态分区插入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Insert Directory</a:t>
            </a:r>
            <a:r>
              <a:rPr lang="zh-CN" altLang="en-US" dirty="0">
                <a:solidFill>
                  <a:srgbClr val="C00000"/>
                </a:solidFill>
              </a:rPr>
              <a:t>导出数据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493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支持将</a:t>
            </a:r>
            <a:r>
              <a:rPr lang="en-US" altLang="zh-CN" dirty="0"/>
              <a:t>select</a:t>
            </a:r>
            <a:r>
              <a:rPr lang="zh-CN" altLang="en-US" dirty="0"/>
              <a:t>查询的结果导出成文件存放在文件系统中。语法格式如下；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注意</a:t>
            </a:r>
            <a:r>
              <a:rPr lang="zh-CN" altLang="en-US" dirty="0"/>
              <a:t>：</a:t>
            </a:r>
            <a:r>
              <a:rPr lang="zh-CN" altLang="zh-CN" b="1" dirty="0">
                <a:solidFill>
                  <a:srgbClr val="FF0000"/>
                </a:solidFill>
              </a:rPr>
              <a:t>导出操作是一个</a:t>
            </a:r>
            <a:r>
              <a:rPr lang="en-US" altLang="zh-CN" b="1" dirty="0">
                <a:solidFill>
                  <a:srgbClr val="FF0000"/>
                </a:solidFill>
              </a:rPr>
              <a:t>OVERWRITE</a:t>
            </a:r>
            <a:r>
              <a:rPr lang="zh-CN" altLang="zh-CN" b="1" dirty="0">
                <a:solidFill>
                  <a:srgbClr val="FF0000"/>
                </a:solidFill>
              </a:rPr>
              <a:t>覆盖操作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zh-CN" altLang="zh-CN" b="1" dirty="0">
                <a:solidFill>
                  <a:srgbClr val="FF0000"/>
                </a:solidFill>
              </a:rPr>
              <a:t>慎重</a:t>
            </a:r>
            <a:r>
              <a:rPr lang="zh-CN" altLang="zh-CN" b="1" dirty="0"/>
              <a:t>。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Directory</a:t>
            </a:r>
            <a:r>
              <a:rPr lang="zh-CN" altLang="en-US" dirty="0"/>
              <a:t>导出数据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语法格式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2806746"/>
            <a:ext cx="6115698" cy="246221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标准语法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row_format]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file_format]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... FROM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--Hive extension (multiple inserts):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 from_statement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 select_statement1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directory2 select_statement2]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--row_format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: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DELIMITED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char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ESCAPED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COLLECTION ITEMS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 KEYS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LINES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1179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目录可以是完整的</a:t>
            </a:r>
            <a:r>
              <a:rPr lang="en-US" altLang="zh-CN" dirty="0"/>
              <a:t>URI</a:t>
            </a:r>
            <a:r>
              <a:rPr lang="zh-CN" altLang="en-US" dirty="0"/>
              <a:t>。如果未指定</a:t>
            </a:r>
            <a:r>
              <a:rPr lang="en-US" altLang="zh-CN" dirty="0"/>
              <a:t>scheme</a:t>
            </a:r>
            <a:r>
              <a:rPr lang="zh-CN" altLang="en-US" dirty="0"/>
              <a:t>，则</a:t>
            </a:r>
            <a:r>
              <a:rPr lang="en-US" altLang="zh-CN" dirty="0"/>
              <a:t>Hive</a:t>
            </a:r>
            <a:r>
              <a:rPr lang="zh-CN" altLang="en-US" dirty="0"/>
              <a:t>将使用</a:t>
            </a:r>
            <a:r>
              <a:rPr lang="en-US" altLang="zh-CN" dirty="0"/>
              <a:t>hadoop</a:t>
            </a:r>
            <a:r>
              <a:rPr lang="zh-CN" altLang="en-US" dirty="0"/>
              <a:t>配置变量</a:t>
            </a:r>
            <a:r>
              <a:rPr lang="en-US" altLang="zh-CN" dirty="0"/>
              <a:t>fs.default.name</a:t>
            </a:r>
            <a:r>
              <a:rPr lang="zh-CN" altLang="en-US" dirty="0"/>
              <a:t>来决定导出位置；</a:t>
            </a:r>
          </a:p>
          <a:p>
            <a:r>
              <a:rPr lang="zh-CN" altLang="en-US" dirty="0"/>
              <a:t>如果使用</a:t>
            </a:r>
            <a:r>
              <a:rPr lang="en-US" altLang="zh-CN" dirty="0"/>
              <a:t>LOCAL</a:t>
            </a:r>
            <a:r>
              <a:rPr lang="zh-CN" altLang="en-US" dirty="0"/>
              <a:t>关键字，则</a:t>
            </a:r>
            <a:r>
              <a:rPr lang="en-US" altLang="zh-CN" dirty="0"/>
              <a:t>Hive</a:t>
            </a:r>
            <a:r>
              <a:rPr lang="zh-CN" altLang="en-US" dirty="0"/>
              <a:t>会将数据写入本地文件系统上的目录；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写入文件系统的数据被序列化为文本，列之间用</a:t>
            </a:r>
            <a:r>
              <a:rPr lang="en-US" altLang="zh-CN" dirty="0">
                <a:solidFill>
                  <a:srgbClr val="FF0000"/>
                </a:solidFill>
              </a:rPr>
              <a:t>\001</a:t>
            </a:r>
            <a:r>
              <a:rPr lang="zh-CN" altLang="en-US" dirty="0">
                <a:solidFill>
                  <a:srgbClr val="FF0000"/>
                </a:solidFill>
              </a:rPr>
              <a:t>隔开，行之间用换行符隔开</a:t>
            </a:r>
            <a:r>
              <a:rPr lang="zh-CN" altLang="en-US" dirty="0"/>
              <a:t>。如果列都不是原始数据类型，那么这些列将序列化为</a:t>
            </a:r>
            <a:r>
              <a:rPr lang="en-US" altLang="zh-CN" dirty="0"/>
              <a:t>JSON</a:t>
            </a:r>
            <a:r>
              <a:rPr lang="zh-CN" altLang="en-US" dirty="0"/>
              <a:t>格式。也可以在导出的时候指定分隔符换行符和文件格式。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Directory</a:t>
            </a:r>
            <a:r>
              <a:rPr lang="zh-CN" altLang="en-US" dirty="0"/>
              <a:t>导出数据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语法格式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147472" y="3755920"/>
            <a:ext cx="6115698" cy="26314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标准语法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row_format]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file_format] (Note: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Only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available starting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with Hive 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0.11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1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... FROM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--Hive extension (multiple inserts):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FROM from_statement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directory1 select_statement1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DIRECTORY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directory2 select_statement2] ...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--row_format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: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DELIMITED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char 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ESCAPED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COLLECTION ITEMS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 KEYS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[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LINES TERMINATED BY char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263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Directory</a:t>
            </a:r>
            <a:r>
              <a:rPr lang="zh-CN" altLang="en-US" dirty="0"/>
              <a:t>导出数据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27830" y="2328772"/>
            <a:ext cx="6115698" cy="246221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导出操作演示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当前库下已有一张表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b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--1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、导出查询结果到</a:t>
            </a: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指定目录下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directory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'/tmp/hive_export/e1'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--2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、导出时指定分隔符和文件存储格式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directory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'/tmp/hive_export/e2'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 fields terminated by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b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stored as orc</a:t>
            </a:r>
            <a:b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1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--3</a:t>
            </a:r>
            <a: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、导出数据到本地文件系统指定目录下</a:t>
            </a:r>
            <a:br>
              <a:rPr lang="zh-CN" altLang="zh-CN" sz="11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overwrite local directory </a:t>
            </a:r>
            <a:r>
              <a:rPr lang="zh-CN" altLang="zh-CN" sz="11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'/root/hive_export/e1'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1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1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1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1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4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15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建表基础语法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4647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Directory</a:t>
            </a:r>
            <a:r>
              <a:rPr lang="zh-CN" altLang="en-US" dirty="0"/>
              <a:t>导出数据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82194" y="1635973"/>
            <a:ext cx="8417553" cy="21943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782195" y="4084891"/>
            <a:ext cx="8417552" cy="23500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41999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数据定义语言（</a:t>
            </a:r>
            <a:r>
              <a:rPr lang="en-US" altLang="zh-CN" dirty="0"/>
              <a:t>DDL</a:t>
            </a:r>
            <a:r>
              <a:rPr lang="zh-CN" altLang="en-US" dirty="0"/>
              <a:t>）概述</a:t>
            </a:r>
            <a:endParaRPr lang="en-US" altLang="zh-CN" dirty="0"/>
          </a:p>
          <a:p>
            <a:r>
              <a:rPr lang="en-US" altLang="zh-CN" dirty="0"/>
              <a:t>Hive SQL DDL</a:t>
            </a:r>
            <a:r>
              <a:rPr lang="zh-CN" altLang="en-US" dirty="0"/>
              <a:t>建表基础语法</a:t>
            </a:r>
            <a:endParaRPr lang="en-US" altLang="zh-CN" dirty="0"/>
          </a:p>
          <a:p>
            <a:r>
              <a:rPr lang="en-US" altLang="zh-CN" dirty="0"/>
              <a:t>Hive SQL DDL</a:t>
            </a:r>
            <a:r>
              <a:rPr lang="zh-CN" altLang="en-US" dirty="0"/>
              <a:t>建表高阶语法</a:t>
            </a:r>
            <a:endParaRPr lang="en-US" altLang="zh-CN" dirty="0"/>
          </a:p>
          <a:p>
            <a:r>
              <a:rPr lang="en-US" altLang="zh-CN" dirty="0"/>
              <a:t>Hive SQL DDL</a:t>
            </a:r>
            <a:r>
              <a:rPr lang="zh-CN" altLang="en-US" dirty="0"/>
              <a:t>其他语法</a:t>
            </a:r>
            <a:endParaRPr lang="en-US" altLang="zh-CN" dirty="0"/>
          </a:p>
          <a:p>
            <a:r>
              <a:rPr lang="en-US" altLang="zh-CN" dirty="0"/>
              <a:t>Hive Show</a:t>
            </a:r>
            <a:r>
              <a:rPr lang="zh-CN" altLang="en-US" dirty="0"/>
              <a:t>语法</a:t>
            </a:r>
            <a:endParaRPr lang="en-US" altLang="zh-CN" dirty="0"/>
          </a:p>
          <a:p>
            <a:r>
              <a:rPr lang="en-US" altLang="zh-CN" dirty="0"/>
              <a:t>Hive SQL DML</a:t>
            </a:r>
            <a:r>
              <a:rPr lang="zh-CN" altLang="en-US" dirty="0"/>
              <a:t>语法</a:t>
            </a:r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Hive SQL-DDL</a:t>
            </a:r>
            <a:r>
              <a:rPr kumimoji="1" lang="zh-CN" altLang="en-US" b="0" dirty="0"/>
              <a:t>、</a:t>
            </a:r>
            <a:r>
              <a:rPr kumimoji="1" lang="en-US" altLang="zh-CN" b="0" dirty="0"/>
              <a:t>DML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Hive SQL DDL</a:t>
            </a:r>
            <a:r>
              <a:rPr lang="zh-CN" altLang="en-US" dirty="0"/>
              <a:t>建表语句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Hive SerDe</a:t>
            </a:r>
            <a:r>
              <a:rPr lang="zh-CN" altLang="en-US" dirty="0"/>
              <a:t>机制、分隔符语法</a:t>
            </a:r>
          </a:p>
          <a:p>
            <a:r>
              <a:rPr lang="zh-CN" altLang="en-US" dirty="0"/>
              <a:t>掌握内外部表、分区表、分桶表创建使用</a:t>
            </a:r>
          </a:p>
          <a:p>
            <a:r>
              <a:rPr lang="zh-CN" altLang="en-US" dirty="0"/>
              <a:t>学会常见</a:t>
            </a:r>
            <a:r>
              <a:rPr lang="en-US" altLang="zh-CN" dirty="0"/>
              <a:t>show</a:t>
            </a:r>
            <a:r>
              <a:rPr lang="zh-CN" altLang="en-US" dirty="0"/>
              <a:t>语法使用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Hive SQL load</a:t>
            </a:r>
            <a:r>
              <a:rPr lang="zh-CN" altLang="en-US" dirty="0"/>
              <a:t>、</a:t>
            </a:r>
            <a:r>
              <a:rPr lang="en-US" altLang="zh-CN" dirty="0"/>
              <a:t>insert</a:t>
            </a:r>
            <a:r>
              <a:rPr lang="zh-CN" altLang="en-US" dirty="0"/>
              <a:t>加载插入语句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Hive SQL-DDL</a:t>
            </a:r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、</a:t>
            </a:r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DML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建表完整语法树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数据类型详解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读写文件机制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数据存储路径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案例</a:t>
            </a:r>
            <a:r>
              <a:rPr lang="en-US" altLang="zh-CN" dirty="0">
                <a:solidFill>
                  <a:schemeClr val="tx1"/>
                </a:solidFill>
              </a:rPr>
              <a:t>--</a:t>
            </a:r>
            <a:r>
              <a:rPr lang="zh-CN" altLang="en-US" dirty="0">
                <a:solidFill>
                  <a:schemeClr val="tx1"/>
                </a:solidFill>
              </a:rPr>
              <a:t>王者荣耀数据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14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 DDL</a:t>
            </a:r>
            <a:r>
              <a:rPr lang="zh-CN" altLang="en-US" dirty="0"/>
              <a:t>建表语法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完整语法树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</a:rPr>
              <a:t>  CREATE</a:t>
            </a:r>
            <a:r>
              <a:rPr lang="en-US" altLang="zh-CN" sz="1600" dirty="0"/>
              <a:t> 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09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数据定义语言（</a:t>
            </a:r>
            <a:r>
              <a:rPr lang="en-US" altLang="zh-CN" dirty="0">
                <a:solidFill>
                  <a:schemeClr val="tx1"/>
                </a:solidFill>
              </a:rPr>
              <a:t>DDL</a:t>
            </a:r>
            <a:r>
              <a:rPr lang="zh-CN" altLang="en-US" dirty="0">
                <a:solidFill>
                  <a:schemeClr val="tx1"/>
                </a:solidFill>
              </a:rPr>
              <a:t>）概述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建表基础语法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建表高阶语法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其他语法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Show</a:t>
            </a:r>
            <a:r>
              <a:rPr lang="zh-CN" altLang="en-US" dirty="0">
                <a:solidFill>
                  <a:schemeClr val="tx1"/>
                </a:solidFill>
              </a:rPr>
              <a:t>语法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SQL DML</a:t>
            </a:r>
            <a:r>
              <a:rPr lang="zh-CN" altLang="en-US" dirty="0">
                <a:solidFill>
                  <a:schemeClr val="tx1"/>
                </a:solidFill>
              </a:rPr>
              <a:t>语法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B0F0"/>
                </a:solidFill>
              </a:rPr>
              <a:t>蓝色字体</a:t>
            </a:r>
            <a:r>
              <a:rPr lang="zh-CN" altLang="en-US" dirty="0"/>
              <a:t>是建表语法的关键字，用于指定某些功能。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[ ]</a:t>
            </a:r>
            <a:r>
              <a:rPr lang="zh-CN" altLang="en-US" dirty="0"/>
              <a:t>中括号的语法表示可选。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|</a:t>
            </a:r>
            <a:r>
              <a:rPr lang="zh-CN" altLang="en-US" dirty="0"/>
              <a:t>表示使用的时候，左右语法二选一。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建表语句中的语法顺序要和语法树中顺序保持一致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SQL DDL</a:t>
            </a:r>
            <a:r>
              <a:rPr lang="zh-CN" altLang="en-US" dirty="0"/>
              <a:t>建表语法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43" y="4230168"/>
            <a:ext cx="6591871" cy="21748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443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建表完整语法树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数据类型详解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读写文件机制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数据存储路径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案例</a:t>
            </a:r>
            <a:r>
              <a:rPr lang="en-US" altLang="zh-CN" dirty="0">
                <a:solidFill>
                  <a:schemeClr val="tx1"/>
                </a:solidFill>
              </a:rPr>
              <a:t>--</a:t>
            </a:r>
            <a:r>
              <a:rPr lang="zh-CN" altLang="en-US" dirty="0">
                <a:solidFill>
                  <a:schemeClr val="tx1"/>
                </a:solidFill>
              </a:rPr>
              <a:t>王者荣耀数据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7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数据类型指的是表中列的字段类型；</a:t>
            </a:r>
            <a:endParaRPr lang="en-US" altLang="zh-CN" dirty="0"/>
          </a:p>
          <a:p>
            <a:r>
              <a:rPr lang="zh-CN" altLang="en-US" dirty="0"/>
              <a:t>整体分为两类：</a:t>
            </a:r>
            <a:r>
              <a:rPr lang="zh-CN" altLang="en-US" dirty="0">
                <a:solidFill>
                  <a:srgbClr val="FF0000"/>
                </a:solidFill>
              </a:rPr>
              <a:t>原生数据类型</a:t>
            </a:r>
            <a:r>
              <a:rPr lang="zh-CN" altLang="en-US" dirty="0"/>
              <a:t>（</a:t>
            </a:r>
            <a:r>
              <a:rPr lang="en-US" altLang="zh-CN" dirty="0"/>
              <a:t>primitive data type</a:t>
            </a:r>
            <a:r>
              <a:rPr lang="zh-CN" altLang="en-US" dirty="0"/>
              <a:t>）和</a:t>
            </a:r>
            <a:r>
              <a:rPr lang="zh-CN" altLang="en-US" dirty="0">
                <a:solidFill>
                  <a:srgbClr val="FF0000"/>
                </a:solidFill>
              </a:rPr>
              <a:t>复杂数据类型</a:t>
            </a:r>
            <a:r>
              <a:rPr lang="zh-CN" altLang="en-US" dirty="0"/>
              <a:t>（</a:t>
            </a:r>
            <a:r>
              <a:rPr lang="en-US" altLang="zh-CN" dirty="0"/>
              <a:t>complex data type</a:t>
            </a:r>
            <a:r>
              <a:rPr lang="zh-CN" altLang="en-US" dirty="0"/>
              <a:t>）。</a:t>
            </a:r>
          </a:p>
          <a:p>
            <a:pPr marL="0" indent="0">
              <a:buNone/>
            </a:pPr>
            <a:r>
              <a:rPr lang="zh-CN" altLang="en-US" dirty="0"/>
              <a:t>原生数据类型包括：数值类型、时间日期类型、字符串类型、杂项数据类型；</a:t>
            </a:r>
          </a:p>
          <a:p>
            <a:pPr marL="0" indent="0">
              <a:buNone/>
            </a:pPr>
            <a:r>
              <a:rPr lang="zh-CN" altLang="en-US" dirty="0"/>
              <a:t>复杂数据类型包括：</a:t>
            </a:r>
            <a:r>
              <a:rPr lang="en-US" altLang="zh-CN" dirty="0"/>
              <a:t>array</a:t>
            </a:r>
            <a:r>
              <a:rPr lang="zh-CN" altLang="en-US" dirty="0"/>
              <a:t>数组、</a:t>
            </a:r>
            <a:r>
              <a:rPr lang="en-US" altLang="zh-CN" dirty="0"/>
              <a:t>map</a:t>
            </a:r>
            <a:r>
              <a:rPr lang="zh-CN" altLang="en-US" dirty="0"/>
              <a:t>映射、</a:t>
            </a:r>
            <a:r>
              <a:rPr lang="en-US" altLang="zh-CN" dirty="0"/>
              <a:t>struct</a:t>
            </a:r>
            <a:r>
              <a:rPr lang="zh-CN" altLang="en-US" dirty="0"/>
              <a:t>结构、</a:t>
            </a:r>
            <a:r>
              <a:rPr lang="en-US" altLang="zh-CN" dirty="0"/>
              <a:t>union</a:t>
            </a:r>
            <a:r>
              <a:rPr lang="zh-CN" altLang="en-US" dirty="0"/>
              <a:t>联合体。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整体概述</a:t>
            </a:r>
          </a:p>
        </p:txBody>
      </p:sp>
      <p:pic>
        <p:nvPicPr>
          <p:cNvPr id="1026" name="Picture 2" descr="Apache Hive Data Types - Beyond Cor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19" y="3499793"/>
            <a:ext cx="6152319" cy="308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797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原生数据类型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726841852"/>
              </p:ext>
            </p:extLst>
          </p:nvPr>
        </p:nvGraphicFramePr>
        <p:xfrm>
          <a:off x="1996636" y="2232140"/>
          <a:ext cx="3872248" cy="1982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4160665" y="1935835"/>
            <a:ext cx="3850028" cy="5232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Primitive Data Type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90751" y="3013655"/>
            <a:ext cx="1596078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Numeric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79735" y="3013655"/>
            <a:ext cx="1805943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Date/Time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78585" y="3013655"/>
            <a:ext cx="1342803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14294" y="3013655"/>
            <a:ext cx="2147511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Miscellaneous Types</a:t>
            </a:r>
            <a:endParaRPr lang="zh-CN" alt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90751" y="3811761"/>
            <a:ext cx="1536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TINYINT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SMALLINT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  <a:ea typeface="Alibaba PuHuiTi B"/>
              </a:rPr>
              <a:t>INT</a:t>
            </a:r>
            <a:r>
              <a:rPr lang="en-US" altLang="zh-CN" sz="1400" dirty="0">
                <a:latin typeface="+mn-ea"/>
                <a:ea typeface="Alibaba PuHuiTi B"/>
              </a:rPr>
              <a:t>/INTEGER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BIGINT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  <a:ea typeface="Alibaba PuHuiTi B"/>
              </a:rPr>
              <a:t>DOUBLE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DECIMAL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Alibaba PuHuiTi B"/>
              </a:rPr>
              <a:t>NUMERIC</a:t>
            </a:r>
            <a:endParaRPr lang="zh-CN" altLang="en-US" sz="1400" dirty="0">
              <a:latin typeface="+mn-ea"/>
              <a:ea typeface="Alibaba PuHuiTi B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3091340" y="3382987"/>
            <a:ext cx="167611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276061" y="3856837"/>
            <a:ext cx="1358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INTERVAL 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78585" y="3876156"/>
            <a:ext cx="1168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VARCHAR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CHAR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10693" y="3953429"/>
            <a:ext cx="173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BINARY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4954079" y="3382987"/>
            <a:ext cx="191240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6781783" y="3389800"/>
            <a:ext cx="222107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8500467" y="3382986"/>
            <a:ext cx="231820" cy="49316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/>
          <p:cNvSpPr/>
          <p:nvPr/>
        </p:nvSpPr>
        <p:spPr>
          <a:xfrm rot="5400000">
            <a:off x="5811786" y="102438"/>
            <a:ext cx="547786" cy="52610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5319385" y="2732948"/>
            <a:ext cx="0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2" idx="0"/>
          </p:cNvCxnSpPr>
          <p:nvPr/>
        </p:nvCxnSpPr>
        <p:spPr>
          <a:xfrm flipH="1">
            <a:off x="6949987" y="2732948"/>
            <a:ext cx="2942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38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复杂数据类型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952033942"/>
              </p:ext>
            </p:extLst>
          </p:nvPr>
        </p:nvGraphicFramePr>
        <p:xfrm>
          <a:off x="1666430" y="2406390"/>
          <a:ext cx="3872248" cy="1982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3915033" y="2110085"/>
            <a:ext cx="3680879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</a:t>
            </a:r>
            <a:r>
              <a:rPr lang="en-US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complex data type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07973" y="3187905"/>
            <a:ext cx="70121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array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47770" y="3187905"/>
            <a:ext cx="60946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map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90371" y="3187905"/>
            <a:ext cx="73513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struct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58648" y="3187905"/>
            <a:ext cx="73449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union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左大括号 13"/>
          <p:cNvSpPr/>
          <p:nvPr/>
        </p:nvSpPr>
        <p:spPr>
          <a:xfrm rot="5400000">
            <a:off x="5595880" y="162388"/>
            <a:ext cx="547786" cy="54896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4989179" y="2907198"/>
            <a:ext cx="0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12" idx="0"/>
          </p:cNvCxnSpPr>
          <p:nvPr/>
        </p:nvCxnSpPr>
        <p:spPr>
          <a:xfrm flipH="1">
            <a:off x="6757940" y="2907198"/>
            <a:ext cx="2944" cy="2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122729" y="3735799"/>
            <a:ext cx="145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array</a:t>
            </a:r>
            <a:r>
              <a:rPr lang="en-US" altLang="zh-CN" sz="1400" dirty="0"/>
              <a:t>&lt;datatype&gt;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578041" y="4389289"/>
            <a:ext cx="4110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map</a:t>
            </a:r>
            <a:r>
              <a:rPr lang="en-US" altLang="zh-CN" sz="1400" dirty="0"/>
              <a:t>&lt;</a:t>
            </a:r>
            <a:r>
              <a:rPr lang="en-US" altLang="zh-CN" sz="1400" dirty="0" err="1"/>
              <a:t>key_type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value_type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416167" y="3735799"/>
            <a:ext cx="509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struct&lt;col_name : data_type ...&gt;</a:t>
            </a:r>
            <a:endParaRPr lang="zh-CN" altLang="en-US" sz="1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7822532" y="4389289"/>
            <a:ext cx="3039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UNIONTYPE&lt;data_type, data_type, ...&gt;</a:t>
            </a:r>
          </a:p>
          <a:p>
            <a:r>
              <a:rPr lang="en-US" altLang="zh-CN" sz="1400" dirty="0"/>
              <a:t>Hive</a:t>
            </a:r>
            <a:r>
              <a:rPr lang="zh-CN" altLang="en-US" sz="1400" dirty="0"/>
              <a:t>支持的还不是很完整</a:t>
            </a:r>
          </a:p>
        </p:txBody>
      </p:sp>
    </p:spTree>
    <p:extLst>
      <p:ext uri="{BB962C8B-B14F-4D97-AF65-F5344CB8AC3E}">
        <p14:creationId xmlns:p14="http://schemas.microsoft.com/office/powerpoint/2010/main" val="3295580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dirty="0"/>
              <a:t>Hive SQL</a:t>
            </a:r>
            <a:r>
              <a:rPr lang="zh-CN" altLang="en-US" dirty="0"/>
              <a:t>中，数据类型</a:t>
            </a:r>
            <a:r>
              <a:rPr lang="zh-CN" altLang="zh-CN" dirty="0"/>
              <a:t>英文字母</a:t>
            </a:r>
            <a:r>
              <a:rPr lang="zh-CN" altLang="zh-CN" dirty="0">
                <a:solidFill>
                  <a:srgbClr val="92D050"/>
                </a:solidFill>
              </a:rPr>
              <a:t>大小写不敏感</a:t>
            </a:r>
            <a:r>
              <a:rPr lang="zh-CN" altLang="zh-CN" dirty="0"/>
              <a:t>；</a:t>
            </a:r>
          </a:p>
          <a:p>
            <a:pPr lvl="0"/>
            <a:r>
              <a:rPr lang="zh-CN" altLang="zh-CN" dirty="0"/>
              <a:t>除</a:t>
            </a:r>
            <a:r>
              <a:rPr lang="en-US" altLang="zh-CN" dirty="0"/>
              <a:t>SQL</a:t>
            </a:r>
            <a:r>
              <a:rPr lang="zh-CN" altLang="zh-CN" dirty="0"/>
              <a:t>数据类型外，还</a:t>
            </a:r>
            <a:r>
              <a:rPr lang="zh-CN" altLang="zh-CN" dirty="0">
                <a:solidFill>
                  <a:srgbClr val="92D050"/>
                </a:solidFill>
              </a:rPr>
              <a:t>支持</a:t>
            </a:r>
            <a:r>
              <a:rPr lang="en-US" altLang="zh-CN" dirty="0">
                <a:solidFill>
                  <a:srgbClr val="92D050"/>
                </a:solidFill>
              </a:rPr>
              <a:t>Java</a:t>
            </a:r>
            <a:r>
              <a:rPr lang="zh-CN" altLang="zh-CN" dirty="0">
                <a:solidFill>
                  <a:srgbClr val="92D050"/>
                </a:solidFill>
              </a:rPr>
              <a:t>数据类型</a:t>
            </a:r>
            <a:r>
              <a:rPr lang="zh-CN" altLang="zh-CN" dirty="0"/>
              <a:t>，比如</a:t>
            </a:r>
            <a:r>
              <a:rPr lang="zh-CN" altLang="en-US" dirty="0"/>
              <a:t>字符串</a:t>
            </a:r>
            <a:r>
              <a:rPr lang="en-US" altLang="zh-CN" dirty="0"/>
              <a:t>string</a:t>
            </a:r>
            <a:r>
              <a:rPr lang="zh-CN" altLang="zh-CN" dirty="0"/>
              <a:t>；</a:t>
            </a:r>
          </a:p>
          <a:p>
            <a:pPr lvl="0"/>
            <a:r>
              <a:rPr lang="zh-CN" altLang="zh-CN" dirty="0"/>
              <a:t>复杂数据类型的使用通常需要</a:t>
            </a:r>
            <a:r>
              <a:rPr lang="zh-CN" altLang="zh-CN" dirty="0">
                <a:solidFill>
                  <a:srgbClr val="92D050"/>
                </a:solidFill>
              </a:rPr>
              <a:t>和分隔符指定语法配合</a:t>
            </a:r>
            <a:r>
              <a:rPr lang="zh-CN" altLang="zh-CN" dirty="0"/>
              <a:t>使用</a:t>
            </a:r>
            <a:r>
              <a:rPr lang="zh-CN" altLang="en-US" dirty="0"/>
              <a:t>；</a:t>
            </a:r>
            <a:endParaRPr lang="zh-CN" altLang="zh-CN" dirty="0"/>
          </a:p>
          <a:p>
            <a:pPr lvl="0"/>
            <a:r>
              <a:rPr lang="zh-CN" altLang="zh-CN" dirty="0"/>
              <a:t>如果定义的数据类型和文件不一致，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会</a:t>
            </a:r>
            <a:r>
              <a:rPr lang="zh-CN" altLang="zh-CN" b="1" dirty="0">
                <a:solidFill>
                  <a:srgbClr val="FF0000"/>
                </a:solidFill>
              </a:rPr>
              <a:t>尝试</a:t>
            </a:r>
            <a:r>
              <a:rPr lang="zh-CN" altLang="zh-CN" b="1" dirty="0">
                <a:solidFill>
                  <a:srgbClr val="92D050"/>
                </a:solidFill>
              </a:rPr>
              <a:t>隐式转换</a:t>
            </a:r>
            <a:r>
              <a:rPr lang="zh-CN" altLang="zh-CN" dirty="0">
                <a:solidFill>
                  <a:srgbClr val="92D050"/>
                </a:solidFill>
              </a:rPr>
              <a:t>，但是不保证成功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pic>
        <p:nvPicPr>
          <p:cNvPr id="1026" name="Picture 2" descr="Apache Hive Data Types - Beyond Cor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19" y="3871245"/>
            <a:ext cx="6152319" cy="271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902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与标准</a:t>
            </a:r>
            <a:r>
              <a:rPr lang="en-US" altLang="zh-CN" dirty="0"/>
              <a:t>SQL</a:t>
            </a:r>
            <a:r>
              <a:rPr lang="zh-CN" altLang="en-US" dirty="0"/>
              <a:t>类似，</a:t>
            </a:r>
            <a:r>
              <a:rPr lang="en-US" altLang="zh-CN" dirty="0"/>
              <a:t>HQL</a:t>
            </a:r>
            <a:r>
              <a:rPr lang="zh-CN" altLang="en-US" dirty="0"/>
              <a:t>支持隐式和显式类型转换。 </a:t>
            </a:r>
          </a:p>
          <a:p>
            <a:r>
              <a:rPr lang="zh-CN" altLang="en-US" dirty="0">
                <a:solidFill>
                  <a:srgbClr val="92D050"/>
                </a:solidFill>
              </a:rPr>
              <a:t>原生类型从窄类型到宽类型的转换称为隐式转换，反之，则不允许</a:t>
            </a:r>
            <a:r>
              <a:rPr lang="zh-CN" altLang="en-US" dirty="0"/>
              <a:t>。 </a:t>
            </a:r>
          </a:p>
          <a:p>
            <a:r>
              <a:rPr lang="zh-CN" altLang="en-US" dirty="0"/>
              <a:t>下表描述了类型之间允许的隐式转换：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隐式转换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AC3D0C-DAB4-D593-115F-B5ACAE4A8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05" y="2846061"/>
            <a:ext cx="7448908" cy="38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07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显式类型转换使用</a:t>
            </a:r>
            <a:r>
              <a:rPr lang="en-US" altLang="zh-CN" dirty="0">
                <a:solidFill>
                  <a:srgbClr val="92D050"/>
                </a:solidFill>
              </a:rPr>
              <a:t>CAST</a:t>
            </a:r>
            <a:r>
              <a:rPr lang="zh-CN" altLang="en-US" dirty="0">
                <a:solidFill>
                  <a:srgbClr val="92D050"/>
                </a:solidFill>
              </a:rPr>
              <a:t>函数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例如，</a:t>
            </a:r>
            <a:r>
              <a:rPr lang="en-US" altLang="zh-CN" dirty="0"/>
              <a:t>CAST</a:t>
            </a:r>
            <a:r>
              <a:rPr lang="zh-CN" altLang="en-US" dirty="0"/>
              <a:t>（</a:t>
            </a:r>
            <a:r>
              <a:rPr lang="en-US" altLang="zh-CN" dirty="0"/>
              <a:t>'100'as INT</a:t>
            </a:r>
            <a:r>
              <a:rPr lang="zh-CN" altLang="en-US" dirty="0"/>
              <a:t>）会将</a:t>
            </a:r>
            <a:r>
              <a:rPr lang="en-US" altLang="zh-CN" dirty="0"/>
              <a:t>100</a:t>
            </a:r>
            <a:r>
              <a:rPr lang="zh-CN" altLang="en-US" dirty="0"/>
              <a:t>字符串转换为</a:t>
            </a:r>
            <a:r>
              <a:rPr lang="en-US" altLang="zh-CN" dirty="0"/>
              <a:t>100</a:t>
            </a:r>
            <a:r>
              <a:rPr lang="zh-CN" altLang="en-US" dirty="0"/>
              <a:t>整数值。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如果强制转换失败，例如</a:t>
            </a:r>
            <a:r>
              <a:rPr lang="en-US" altLang="zh-CN" dirty="0"/>
              <a:t>CAST</a:t>
            </a:r>
            <a:r>
              <a:rPr lang="zh-CN" altLang="en-US" dirty="0"/>
              <a:t>（</a:t>
            </a:r>
            <a:r>
              <a:rPr lang="en-US" altLang="zh-CN" dirty="0"/>
              <a:t>‘</a:t>
            </a:r>
            <a:r>
              <a:rPr lang="en-US" altLang="zh-CN" dirty="0" err="1"/>
              <a:t>Allen'as</a:t>
            </a:r>
            <a:r>
              <a:rPr lang="en-US" altLang="zh-CN" dirty="0"/>
              <a:t> INT</a:t>
            </a:r>
            <a:r>
              <a:rPr lang="zh-CN" altLang="en-US" dirty="0"/>
              <a:t>），该函数返回</a:t>
            </a:r>
            <a:r>
              <a:rPr lang="en-US" altLang="zh-CN" dirty="0"/>
              <a:t>NULL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数据类型详解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显示转换</a:t>
            </a:r>
          </a:p>
        </p:txBody>
      </p:sp>
      <p:pic>
        <p:nvPicPr>
          <p:cNvPr id="8" name="图片 7" descr="C:\Users\AllenWoon\Desktop\Apache Hive V9.0\1、新版讲义\img\Snipaste_2020-11-24_18-15-5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14" y="3344987"/>
            <a:ext cx="5941529" cy="2978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39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建表完整语法树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数据类型详解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读写文件机制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数据存储路径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案例</a:t>
            </a:r>
            <a:r>
              <a:rPr lang="en-US" altLang="zh-CN" dirty="0">
                <a:solidFill>
                  <a:schemeClr val="tx1"/>
                </a:solidFill>
              </a:rPr>
              <a:t>--</a:t>
            </a:r>
            <a:r>
              <a:rPr lang="zh-CN" altLang="en-US" dirty="0">
                <a:solidFill>
                  <a:schemeClr val="tx1"/>
                </a:solidFill>
              </a:rPr>
              <a:t>王者荣耀数据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769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SerDe</a:t>
            </a:r>
            <a:r>
              <a:rPr lang="zh-CN" altLang="en-US" dirty="0"/>
              <a:t>是</a:t>
            </a:r>
            <a:r>
              <a:rPr lang="en-US" altLang="zh-CN" dirty="0"/>
              <a:t>Serializer</a:t>
            </a:r>
            <a:r>
              <a:rPr lang="zh-CN" altLang="en-US" dirty="0"/>
              <a:t>、</a:t>
            </a:r>
            <a:r>
              <a:rPr lang="en-US" altLang="zh-CN" dirty="0"/>
              <a:t>Deserializer</a:t>
            </a:r>
            <a:r>
              <a:rPr lang="zh-CN" altLang="en-US" dirty="0"/>
              <a:t>的简称，目的是用于</a:t>
            </a:r>
            <a:r>
              <a:rPr lang="zh-CN" altLang="en-US" dirty="0">
                <a:solidFill>
                  <a:srgbClr val="FF0000"/>
                </a:solidFill>
              </a:rPr>
              <a:t>序列化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反序列化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>
                <a:solidFill>
                  <a:srgbClr val="92D050"/>
                </a:solidFill>
              </a:rPr>
              <a:t>序列化是对象转化为字节码的过程</a:t>
            </a:r>
            <a:r>
              <a:rPr lang="zh-CN" altLang="en-US" dirty="0"/>
              <a:t>；而</a:t>
            </a:r>
            <a:r>
              <a:rPr lang="zh-CN" altLang="en-US" dirty="0">
                <a:solidFill>
                  <a:srgbClr val="92D050"/>
                </a:solidFill>
              </a:rPr>
              <a:t>反序列化是字节码转换为对象的过程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Hive</a:t>
            </a:r>
            <a:r>
              <a:rPr lang="zh-CN" altLang="en-US" dirty="0"/>
              <a:t>使用</a:t>
            </a:r>
            <a:r>
              <a:rPr lang="en-US" altLang="zh-CN" dirty="0"/>
              <a:t>SerDe</a:t>
            </a:r>
            <a:r>
              <a:rPr lang="zh-CN" altLang="en-US" dirty="0"/>
              <a:t>（包括</a:t>
            </a:r>
            <a:r>
              <a:rPr lang="en-US" altLang="zh-CN" dirty="0"/>
              <a:t>FileFormat</a:t>
            </a:r>
            <a:r>
              <a:rPr lang="zh-CN" altLang="en-US" dirty="0"/>
              <a:t>）读取和写入表</a:t>
            </a:r>
            <a:r>
              <a:rPr lang="zh-CN" altLang="en-US" dirty="0">
                <a:solidFill>
                  <a:srgbClr val="92D050"/>
                </a:solidFill>
              </a:rPr>
              <a:t>行对象</a:t>
            </a:r>
            <a:r>
              <a:rPr lang="zh-CN" altLang="en-US" dirty="0"/>
              <a:t>。</a:t>
            </a:r>
            <a:r>
              <a:rPr lang="zh-CN" altLang="zh-CN" dirty="0"/>
              <a:t>需要注意的是，“</a:t>
            </a:r>
            <a:r>
              <a:rPr lang="en-US" altLang="zh-CN" dirty="0"/>
              <a:t>key</a:t>
            </a:r>
            <a:r>
              <a:rPr lang="zh-CN" altLang="zh-CN" dirty="0"/>
              <a:t>”部分在读取时会被忽略，而在写入时</a:t>
            </a:r>
            <a:r>
              <a:rPr lang="en-US" altLang="zh-CN" dirty="0"/>
              <a:t>key</a:t>
            </a:r>
            <a:r>
              <a:rPr lang="zh-CN" altLang="zh-CN" dirty="0"/>
              <a:t>始终是常数。基本上</a:t>
            </a:r>
            <a:r>
              <a:rPr lang="zh-CN" altLang="zh-CN" b="1" dirty="0">
                <a:solidFill>
                  <a:srgbClr val="92D050"/>
                </a:solidFill>
              </a:rPr>
              <a:t>行对象存储在“</a:t>
            </a:r>
            <a:r>
              <a:rPr lang="en-US" altLang="zh-CN" b="1" dirty="0">
                <a:solidFill>
                  <a:srgbClr val="92D050"/>
                </a:solidFill>
              </a:rPr>
              <a:t>value</a:t>
            </a:r>
            <a:r>
              <a:rPr lang="zh-CN" altLang="zh-CN" b="1" dirty="0">
                <a:solidFill>
                  <a:srgbClr val="92D050"/>
                </a:solidFill>
              </a:rPr>
              <a:t>”中</a:t>
            </a:r>
            <a:r>
              <a:rPr lang="zh-CN" altLang="zh-CN" dirty="0"/>
              <a:t>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SerDe</a:t>
            </a:r>
            <a:r>
              <a:rPr lang="zh-CN" altLang="en-US" dirty="0"/>
              <a:t>是什么</a:t>
            </a:r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93948" y="3429000"/>
            <a:ext cx="6462822" cy="18001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7E8211-8440-F324-8068-0791E20E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341" y="3197001"/>
            <a:ext cx="4242567" cy="22641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D504B5-7EC3-B5AA-D18F-6110A5C5CCCA}"/>
              </a:ext>
            </a:extLst>
          </p:cNvPr>
          <p:cNvSpPr txBox="1"/>
          <p:nvPr/>
        </p:nvSpPr>
        <p:spPr>
          <a:xfrm>
            <a:off x="8116388" y="3849189"/>
            <a:ext cx="590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字节流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BE7DC4-EF39-063B-6DFC-7BE4990A2D58}"/>
              </a:ext>
            </a:extLst>
          </p:cNvPr>
          <p:cNvSpPr txBox="1"/>
          <p:nvPr/>
        </p:nvSpPr>
        <p:spPr>
          <a:xfrm>
            <a:off x="9932125" y="3849189"/>
            <a:ext cx="590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字节流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189679-D2C1-A37C-C3D5-C52314A9C034}"/>
              </a:ext>
            </a:extLst>
          </p:cNvPr>
          <p:cNvSpPr txBox="1"/>
          <p:nvPr/>
        </p:nvSpPr>
        <p:spPr>
          <a:xfrm>
            <a:off x="8482149" y="2264229"/>
            <a:ext cx="24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MR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一样，按行读，返回键值对</a:t>
            </a:r>
          </a:p>
        </p:txBody>
      </p:sp>
    </p:spTree>
    <p:extLst>
      <p:ext uri="{BB962C8B-B14F-4D97-AF65-F5344CB8AC3E}">
        <p14:creationId xmlns:p14="http://schemas.microsoft.com/office/powerpoint/2010/main" val="258902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理解</a:t>
            </a:r>
            <a:r>
              <a:rPr kumimoji="1" lang="en-US" altLang="zh-CN" dirty="0"/>
              <a:t>SQL</a:t>
            </a:r>
            <a:r>
              <a:rPr kumimoji="1" lang="zh-CN" altLang="en-US" dirty="0"/>
              <a:t>中</a:t>
            </a:r>
            <a:r>
              <a:rPr kumimoji="1" lang="en-US" altLang="zh-CN" dirty="0"/>
              <a:t>DDL</a:t>
            </a:r>
            <a:r>
              <a:rPr kumimoji="1" lang="zh-CN" altLang="en-US" dirty="0"/>
              <a:t>语法的定位与功能</a:t>
            </a:r>
            <a:endParaRPr kumimoji="1" lang="en-US" altLang="zh-CN" dirty="0"/>
          </a:p>
          <a:p>
            <a:r>
              <a:rPr kumimoji="1" lang="zh-CN" altLang="en-US" dirty="0"/>
              <a:t>重点掌握</a:t>
            </a:r>
            <a:r>
              <a:rPr kumimoji="1" lang="en-US" altLang="zh-CN" dirty="0"/>
              <a:t>Hive</a:t>
            </a:r>
            <a:r>
              <a:rPr kumimoji="1" lang="zh-CN" altLang="en-US" dirty="0"/>
              <a:t>建表语句</a:t>
            </a:r>
            <a:endParaRPr kumimoji="1"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Hive</a:t>
            </a:r>
            <a:r>
              <a:rPr lang="zh-CN" altLang="en-US" dirty="0"/>
              <a:t>数据类型、读写文件机制、数据存储路径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Hive</a:t>
            </a:r>
            <a:r>
              <a:rPr lang="zh-CN" altLang="en-US" dirty="0"/>
              <a:t>内外部、分区、分桶表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Hive DDL</a:t>
            </a:r>
            <a:r>
              <a:rPr lang="zh-CN" altLang="en-US" dirty="0"/>
              <a:t>其他语法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Hive</a:t>
            </a:r>
            <a:r>
              <a:rPr lang="zh-CN" altLang="en-US" dirty="0"/>
              <a:t>常用</a:t>
            </a:r>
            <a:r>
              <a:rPr lang="en-US" altLang="zh-CN" dirty="0"/>
              <a:t>show</a:t>
            </a:r>
            <a:r>
              <a:rPr lang="zh-CN" altLang="en-US" dirty="0"/>
              <a:t>语法</a:t>
            </a:r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可以通过</a:t>
            </a:r>
            <a:r>
              <a:rPr lang="en-US" altLang="zh-CN" dirty="0"/>
              <a:t>desc formatted tablename</a:t>
            </a:r>
            <a:r>
              <a:rPr lang="zh-CN" altLang="zh-CN" dirty="0"/>
              <a:t>查看表的相关</a:t>
            </a:r>
            <a:r>
              <a:rPr lang="en-US" altLang="zh-CN" dirty="0"/>
              <a:t>SerDe</a:t>
            </a:r>
            <a:r>
              <a:rPr lang="zh-CN" altLang="zh-CN" dirty="0"/>
              <a:t>信息。默认如下：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SerDe</a:t>
            </a:r>
            <a:r>
              <a:rPr lang="zh-CN" altLang="en-US" dirty="0"/>
              <a:t>是什么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27351" y="2738316"/>
            <a:ext cx="7197761" cy="133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0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读取文件机制：首先调用</a:t>
            </a:r>
            <a:r>
              <a:rPr lang="en-US" altLang="zh-CN" dirty="0"/>
              <a:t>InputFormat</a:t>
            </a:r>
            <a:r>
              <a:rPr lang="zh-CN" altLang="en-US" dirty="0"/>
              <a:t>（默认</a:t>
            </a:r>
            <a:r>
              <a:rPr lang="en-US" altLang="zh-CN" dirty="0"/>
              <a:t>TextInputFormat</a:t>
            </a:r>
            <a:r>
              <a:rPr lang="zh-CN" altLang="en-US" dirty="0"/>
              <a:t>），返回一条一条</a:t>
            </a:r>
            <a:r>
              <a:rPr lang="en-US" altLang="zh-CN" dirty="0"/>
              <a:t>kv</a:t>
            </a:r>
            <a:r>
              <a:rPr lang="zh-CN" altLang="en-US" dirty="0"/>
              <a:t>键值对记录（默认是一行对应一条键值对）。然后调用</a:t>
            </a:r>
            <a:r>
              <a:rPr lang="en-US" altLang="zh-CN" dirty="0"/>
              <a:t>SerDe</a:t>
            </a:r>
            <a:r>
              <a:rPr lang="zh-CN" altLang="en-US" dirty="0"/>
              <a:t>（默认</a:t>
            </a:r>
            <a:r>
              <a:rPr lang="en-US" altLang="zh-CN" dirty="0"/>
              <a:t>LazySimpleSerDe</a:t>
            </a:r>
            <a:r>
              <a:rPr lang="zh-CN" altLang="en-US" dirty="0"/>
              <a:t>）的</a:t>
            </a:r>
            <a:r>
              <a:rPr lang="en-US" altLang="zh-CN" dirty="0"/>
              <a:t>Deserializer</a:t>
            </a:r>
            <a:r>
              <a:rPr lang="zh-CN" altLang="en-US" dirty="0"/>
              <a:t>，将一条记录中的</a:t>
            </a:r>
            <a:r>
              <a:rPr lang="en-US" altLang="zh-CN" dirty="0"/>
              <a:t>value</a:t>
            </a:r>
            <a:r>
              <a:rPr lang="zh-CN" altLang="en-US" dirty="0"/>
              <a:t>根据分隔符切分为各个字段。</a:t>
            </a:r>
          </a:p>
          <a:p>
            <a:r>
              <a:rPr lang="en-US" altLang="zh-CN" dirty="0"/>
              <a:t>Hive</a:t>
            </a:r>
            <a:r>
              <a:rPr lang="zh-CN" altLang="en-US" dirty="0"/>
              <a:t>写文件机制：将</a:t>
            </a:r>
            <a:r>
              <a:rPr lang="en-US" altLang="zh-CN" dirty="0"/>
              <a:t>Row</a:t>
            </a:r>
            <a:r>
              <a:rPr lang="zh-CN" altLang="en-US" dirty="0"/>
              <a:t>写入文件时，首先调用</a:t>
            </a:r>
            <a:r>
              <a:rPr lang="en-US" altLang="zh-CN" dirty="0"/>
              <a:t>SerDe</a:t>
            </a:r>
            <a:r>
              <a:rPr lang="zh-CN" altLang="en-US" dirty="0"/>
              <a:t>（默认</a:t>
            </a:r>
            <a:r>
              <a:rPr lang="en-US" altLang="zh-CN" dirty="0"/>
              <a:t>LazySimpleSerDe</a:t>
            </a:r>
            <a:r>
              <a:rPr lang="zh-CN" altLang="en-US" dirty="0"/>
              <a:t>）的</a:t>
            </a:r>
            <a:r>
              <a:rPr lang="en-US" altLang="zh-CN" dirty="0"/>
              <a:t>Serializer</a:t>
            </a:r>
            <a:r>
              <a:rPr lang="zh-CN" altLang="en-US" dirty="0"/>
              <a:t>将对象转换成字节序列，然后调用</a:t>
            </a:r>
            <a:r>
              <a:rPr lang="en-US" altLang="zh-CN" dirty="0"/>
              <a:t>OutputFormat</a:t>
            </a:r>
            <a:r>
              <a:rPr lang="zh-CN" altLang="en-US" dirty="0"/>
              <a:t>将数据写入</a:t>
            </a:r>
            <a:r>
              <a:rPr lang="en-US" altLang="zh-CN" dirty="0"/>
              <a:t>HDFS</a:t>
            </a:r>
            <a:r>
              <a:rPr lang="zh-CN" altLang="en-US" dirty="0"/>
              <a:t>文件中。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读写文件流程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54268" y="3901243"/>
            <a:ext cx="6462822" cy="18001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752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49598" cy="4216282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ROW FORMAT</a:t>
            </a:r>
            <a:r>
              <a:rPr lang="zh-CN" altLang="en-US" dirty="0"/>
              <a:t>这一行所代表的是跟读写文件、序列化</a:t>
            </a:r>
            <a:r>
              <a:rPr lang="en-US" altLang="zh-CN" dirty="0"/>
              <a:t>SerDe</a:t>
            </a:r>
            <a:r>
              <a:rPr lang="zh-CN" altLang="en-US" dirty="0"/>
              <a:t>相关的语法，功能有二：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使用哪个</a:t>
            </a:r>
            <a:r>
              <a:rPr lang="en-US" altLang="zh-CN" dirty="0"/>
              <a:t>SerDe</a:t>
            </a:r>
            <a:r>
              <a:rPr lang="zh-CN" altLang="en-US" dirty="0"/>
              <a:t>类进行序列化；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如何指定分隔符。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SerDe</a:t>
            </a:r>
            <a:r>
              <a:rPr lang="zh-CN" altLang="en-US" dirty="0"/>
              <a:t>相关语法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13" y="3302903"/>
            <a:ext cx="8234331" cy="26065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直接连接符 14"/>
          <p:cNvCxnSpPr/>
          <p:nvPr/>
        </p:nvCxnSpPr>
        <p:spPr>
          <a:xfrm>
            <a:off x="2116156" y="4922378"/>
            <a:ext cx="793904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42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其中</a:t>
            </a:r>
            <a:r>
              <a:rPr lang="en-US" altLang="zh-CN" dirty="0"/>
              <a:t>ROW FORMAT</a:t>
            </a:r>
            <a:r>
              <a:rPr lang="zh-CN" altLang="en-US" dirty="0"/>
              <a:t>是语法关键字，</a:t>
            </a:r>
            <a:r>
              <a:rPr lang="en-US" altLang="zh-CN" dirty="0"/>
              <a:t>DELIMITED</a:t>
            </a:r>
            <a:r>
              <a:rPr lang="zh-CN" altLang="en-US" dirty="0"/>
              <a:t>和</a:t>
            </a:r>
            <a:r>
              <a:rPr lang="en-US" altLang="zh-CN" dirty="0"/>
              <a:t>SERDE</a:t>
            </a:r>
            <a:r>
              <a:rPr lang="zh-CN" altLang="en-US" dirty="0"/>
              <a:t>二选其一。</a:t>
            </a:r>
          </a:p>
          <a:p>
            <a:r>
              <a:rPr lang="zh-CN" altLang="en-US" dirty="0"/>
              <a:t>如果</a:t>
            </a:r>
            <a:r>
              <a:rPr lang="zh-CN" altLang="en-US" b="1" dirty="0">
                <a:solidFill>
                  <a:srgbClr val="92D050"/>
                </a:solidFill>
              </a:rPr>
              <a:t>使用</a:t>
            </a:r>
            <a:r>
              <a:rPr lang="en-US" altLang="zh-CN" b="1" dirty="0">
                <a:solidFill>
                  <a:srgbClr val="92D050"/>
                </a:solidFill>
              </a:rPr>
              <a:t>delimited</a:t>
            </a:r>
            <a:r>
              <a:rPr lang="zh-CN" altLang="en-US" b="1" dirty="0">
                <a:solidFill>
                  <a:srgbClr val="92D050"/>
                </a:solidFill>
              </a:rPr>
              <a:t>表示使用</a:t>
            </a:r>
            <a:r>
              <a:rPr lang="zh-CN" altLang="en-US" b="1" dirty="0">
                <a:solidFill>
                  <a:srgbClr val="FF0000"/>
                </a:solidFill>
              </a:rPr>
              <a:t>默认</a:t>
            </a:r>
            <a:r>
              <a:rPr lang="zh-CN" altLang="en-US" b="1" dirty="0">
                <a:solidFill>
                  <a:srgbClr val="92D050"/>
                </a:solidFill>
              </a:rPr>
              <a:t>的</a:t>
            </a:r>
            <a:r>
              <a:rPr lang="en-US" altLang="zh-CN" b="1" dirty="0">
                <a:solidFill>
                  <a:srgbClr val="92D050"/>
                </a:solidFill>
              </a:rPr>
              <a:t>LazySimpleSerDe</a:t>
            </a:r>
            <a:r>
              <a:rPr lang="zh-CN" altLang="en-US" b="1" dirty="0">
                <a:solidFill>
                  <a:srgbClr val="92D050"/>
                </a:solidFill>
              </a:rPr>
              <a:t>类来处理数据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如果数据文件格式比较特殊可以使用</a:t>
            </a:r>
            <a:r>
              <a:rPr lang="en-US" altLang="zh-CN" dirty="0"/>
              <a:t>ROW FORMAT SERDE serde_name</a:t>
            </a:r>
            <a:r>
              <a:rPr lang="zh-CN" altLang="en-US" dirty="0"/>
              <a:t>指定其他的</a:t>
            </a:r>
            <a:r>
              <a:rPr lang="en-US" altLang="zh-CN" dirty="0"/>
              <a:t>Serde</a:t>
            </a:r>
            <a:r>
              <a:rPr lang="zh-CN" altLang="en-US" dirty="0"/>
              <a:t>类来处理数据</a:t>
            </a:r>
            <a:r>
              <a:rPr lang="en-US" altLang="zh-CN" dirty="0"/>
              <a:t>,</a:t>
            </a:r>
            <a:r>
              <a:rPr lang="zh-CN" altLang="en-US" dirty="0"/>
              <a:t>甚至支持用户自定义</a:t>
            </a:r>
            <a:r>
              <a:rPr lang="en-US" altLang="zh-CN" dirty="0"/>
              <a:t>SerDe</a:t>
            </a:r>
            <a:r>
              <a:rPr lang="zh-CN" altLang="en-US" dirty="0"/>
              <a:t>类。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SerDe</a:t>
            </a:r>
            <a:r>
              <a:rPr lang="zh-CN" altLang="en-US" dirty="0"/>
              <a:t>相关语法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86" y="3238277"/>
            <a:ext cx="9068586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6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LazySimpleSerDe</a:t>
            </a:r>
            <a:r>
              <a:rPr lang="zh-CN" altLang="en-US" dirty="0"/>
              <a:t>是</a:t>
            </a:r>
            <a:r>
              <a:rPr lang="en-US" altLang="zh-CN" dirty="0"/>
              <a:t>Hive</a:t>
            </a:r>
            <a:r>
              <a:rPr lang="zh-CN" altLang="en-US" dirty="0"/>
              <a:t>默认的序列化类，包含</a:t>
            </a:r>
            <a:r>
              <a:rPr lang="en-US" altLang="zh-CN" dirty="0"/>
              <a:t>4</a:t>
            </a:r>
            <a:r>
              <a:rPr lang="zh-CN" altLang="en-US" dirty="0"/>
              <a:t>种子语法，分别用于指定字段之间、集合元素之间、</a:t>
            </a:r>
            <a:r>
              <a:rPr lang="en-US" altLang="zh-CN" dirty="0"/>
              <a:t>map</a:t>
            </a:r>
            <a:r>
              <a:rPr lang="zh-CN" altLang="en-US" dirty="0"/>
              <a:t>映射 </a:t>
            </a:r>
            <a:r>
              <a:rPr lang="en-US" altLang="zh-CN" dirty="0"/>
              <a:t>kv</a:t>
            </a:r>
            <a:r>
              <a:rPr lang="zh-CN" altLang="en-US" dirty="0"/>
              <a:t>之间、换行的分隔符号。</a:t>
            </a:r>
            <a:endParaRPr lang="en-US" altLang="zh-CN" dirty="0"/>
          </a:p>
          <a:p>
            <a:r>
              <a:rPr lang="zh-CN" altLang="en-US" dirty="0"/>
              <a:t>在建表的时候可以根据数据的特点灵活搭配使用。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LazySimpleSerDe</a:t>
            </a:r>
            <a:r>
              <a:rPr lang="zh-CN" altLang="en-US" dirty="0"/>
              <a:t>分隔符指定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65" y="3455925"/>
            <a:ext cx="7018628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42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建表时如果没有</a:t>
            </a:r>
            <a:r>
              <a:rPr lang="en-US" altLang="zh-CN" dirty="0"/>
              <a:t>row format</a:t>
            </a:r>
            <a:r>
              <a:rPr lang="zh-CN" altLang="en-US" dirty="0"/>
              <a:t>语法指定分隔符，则采用默认分隔符；</a:t>
            </a:r>
            <a:endParaRPr lang="en-US" altLang="zh-CN" dirty="0"/>
          </a:p>
          <a:p>
            <a:r>
              <a:rPr lang="zh-CN" altLang="en-US" b="1" dirty="0">
                <a:solidFill>
                  <a:srgbClr val="92D050"/>
                </a:solidFill>
              </a:rPr>
              <a:t>默认的分割符是</a:t>
            </a:r>
            <a:r>
              <a:rPr lang="en-US" altLang="zh-CN" b="1" dirty="0">
                <a:solidFill>
                  <a:srgbClr val="92D050"/>
                </a:solidFill>
              </a:rPr>
              <a:t>'\001'</a:t>
            </a:r>
            <a:r>
              <a:rPr lang="zh-CN" altLang="en-US" dirty="0"/>
              <a:t>，是一种特殊的字符，使用的是</a:t>
            </a:r>
            <a:r>
              <a:rPr lang="en-US" altLang="zh-CN" dirty="0"/>
              <a:t>ASCII</a:t>
            </a:r>
            <a:r>
              <a:rPr lang="zh-CN" altLang="en-US" dirty="0"/>
              <a:t>编码的值，键盘是打不出来的。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默认分隔符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923300" y="3030526"/>
            <a:ext cx="6558601" cy="2302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0688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在</a:t>
            </a:r>
            <a:r>
              <a:rPr lang="en-US" altLang="zh-CN" dirty="0"/>
              <a:t>vim</a:t>
            </a:r>
            <a:r>
              <a:rPr lang="zh-CN" altLang="zh-CN" dirty="0"/>
              <a:t>编辑器中，连续按下</a:t>
            </a:r>
            <a:r>
              <a:rPr lang="en-US" altLang="zh-CN" dirty="0"/>
              <a:t>Ctrl+v/Ctrl+a</a:t>
            </a:r>
            <a:r>
              <a:rPr lang="zh-CN" altLang="zh-CN" dirty="0"/>
              <a:t>即可输入</a:t>
            </a:r>
            <a:r>
              <a:rPr lang="en-US" altLang="zh-CN" dirty="0"/>
              <a:t>'\001' </a:t>
            </a:r>
            <a:r>
              <a:rPr lang="zh-CN" altLang="zh-CN" dirty="0"/>
              <a:t>，显示</a:t>
            </a:r>
            <a:r>
              <a:rPr lang="en-US" altLang="zh-CN" dirty="0">
                <a:solidFill>
                  <a:srgbClr val="0070C0"/>
                </a:solidFill>
              </a:rPr>
              <a:t>^A</a:t>
            </a:r>
          </a:p>
          <a:p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zh-CN" dirty="0"/>
              <a:t>在一些文本编辑器中将以</a:t>
            </a:r>
            <a:r>
              <a:rPr lang="en-US" altLang="zh-CN" b="1" dirty="0">
                <a:solidFill>
                  <a:srgbClr val="00B050"/>
                </a:solidFill>
              </a:rPr>
              <a:t>SOH</a:t>
            </a:r>
            <a:r>
              <a:rPr lang="zh-CN" altLang="zh-CN" dirty="0"/>
              <a:t>的形式显示：</a:t>
            </a:r>
          </a:p>
          <a:p>
            <a:endParaRPr lang="zh-CN" altLang="zh-CN" dirty="0">
              <a:solidFill>
                <a:srgbClr val="0070C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读写文件机制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默认分隔符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341" y="2332325"/>
            <a:ext cx="5084607" cy="1265454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3574954" y="4593649"/>
            <a:ext cx="3421380" cy="8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33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建表完整语法树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数据类型详解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读写文件机制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数据存储路径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案例</a:t>
            </a:r>
            <a:r>
              <a:rPr lang="en-US" altLang="zh-CN" dirty="0">
                <a:solidFill>
                  <a:schemeClr val="tx1"/>
                </a:solidFill>
              </a:rPr>
              <a:t>--</a:t>
            </a:r>
            <a:r>
              <a:rPr lang="zh-CN" altLang="en-US" dirty="0">
                <a:solidFill>
                  <a:schemeClr val="tx1"/>
                </a:solidFill>
              </a:rPr>
              <a:t>王者荣耀数据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建表映射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1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表默认存储路径是由</a:t>
            </a:r>
            <a:r>
              <a:rPr lang="en-US" altLang="zh-CN" dirty="0"/>
              <a:t>${HIVE_HOME}/</a:t>
            </a:r>
            <a:r>
              <a:rPr lang="en-US" altLang="zh-CN" dirty="0" err="1"/>
              <a:t>conf</a:t>
            </a:r>
            <a:r>
              <a:rPr lang="en-US" altLang="zh-CN" dirty="0"/>
              <a:t>/hive-site.xml</a:t>
            </a:r>
            <a:r>
              <a:rPr lang="zh-CN" altLang="en-US" dirty="0"/>
              <a:t>配置文件的</a:t>
            </a:r>
            <a:r>
              <a:rPr lang="en-US" altLang="zh-CN" dirty="0" err="1"/>
              <a:t>hive.metastore.warehouse.dir</a:t>
            </a:r>
            <a:r>
              <a:rPr lang="zh-CN" altLang="en-US" dirty="0"/>
              <a:t>属性指定，默认值是：</a:t>
            </a:r>
            <a:r>
              <a:rPr lang="en-US" altLang="zh-CN" b="1" dirty="0">
                <a:solidFill>
                  <a:srgbClr val="92D050"/>
                </a:solidFill>
              </a:rPr>
              <a:t>/user/hive/warehouse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数据存储路径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默认存储路径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656603" y="3175119"/>
            <a:ext cx="4297680" cy="1447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679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在该路径下，文件将根据所属的库、表，有规律的存储在对应的文件夹下。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数据存储路径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默认存储路径</a:t>
            </a:r>
          </a:p>
        </p:txBody>
      </p:sp>
      <p:pic>
        <p:nvPicPr>
          <p:cNvPr id="9" name="图片 8" descr="C:\Users\AllenWoon\Desktop\Apache Hive V9.0\1、新版讲义\img\Snipaste_2020-11-25_15-18-4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57" y="2687585"/>
            <a:ext cx="6949933" cy="29868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399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579" y="2785075"/>
            <a:ext cx="66548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可视化工具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sz="3600" dirty="0"/>
              <a:t>前置</a:t>
            </a:r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建表的时候，可以通过</a:t>
            </a:r>
            <a:r>
              <a:rPr lang="en-US" altLang="zh-CN" b="1" dirty="0">
                <a:solidFill>
                  <a:srgbClr val="92D050"/>
                </a:solidFill>
              </a:rPr>
              <a:t>location</a:t>
            </a:r>
            <a:r>
              <a:rPr lang="zh-CN" altLang="en-US" b="1" dirty="0">
                <a:solidFill>
                  <a:srgbClr val="92D050"/>
                </a:solidFill>
              </a:rPr>
              <a:t>语法来更改数据在</a:t>
            </a:r>
            <a:r>
              <a:rPr lang="en-US" altLang="zh-CN" b="1" dirty="0">
                <a:solidFill>
                  <a:srgbClr val="92D050"/>
                </a:solidFill>
              </a:rPr>
              <a:t>HDFS</a:t>
            </a:r>
            <a:r>
              <a:rPr lang="zh-CN" altLang="en-US" b="1" dirty="0">
                <a:solidFill>
                  <a:srgbClr val="92D050"/>
                </a:solidFill>
              </a:rPr>
              <a:t>上的存储路径</a:t>
            </a:r>
            <a:r>
              <a:rPr lang="zh-CN" altLang="en-US" dirty="0"/>
              <a:t>，使得建表加载数据更加灵活方便。</a:t>
            </a:r>
          </a:p>
          <a:p>
            <a:r>
              <a:rPr lang="zh-CN" altLang="en-US" dirty="0"/>
              <a:t>语法：</a:t>
            </a:r>
            <a:r>
              <a:rPr lang="en-US" altLang="zh-CN" dirty="0"/>
              <a:t>LOCATION '&lt;</a:t>
            </a:r>
            <a:r>
              <a:rPr lang="en-US" altLang="zh-CN" dirty="0" err="1"/>
              <a:t>hdfs_location</a:t>
            </a:r>
            <a:r>
              <a:rPr lang="en-US" altLang="zh-CN" dirty="0"/>
              <a:t>&gt;'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对于已经生成好的数据文件，使用</a:t>
            </a:r>
            <a:r>
              <a:rPr lang="en-US" altLang="zh-CN" dirty="0"/>
              <a:t>location</a:t>
            </a:r>
            <a:r>
              <a:rPr lang="zh-CN" altLang="en-US" dirty="0"/>
              <a:t>指定路径将会很方便。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数据存储路径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指定存储路径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13" y="3302903"/>
            <a:ext cx="8234331" cy="26065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" name="直接连接符 2"/>
          <p:cNvCxnSpPr/>
          <p:nvPr/>
        </p:nvCxnSpPr>
        <p:spPr>
          <a:xfrm>
            <a:off x="2179178" y="5477854"/>
            <a:ext cx="152969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5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建表完整语法树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数据类型详解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读写文件机制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</a:t>
            </a:r>
            <a:r>
              <a:rPr lang="zh-CN" altLang="en-US" dirty="0">
                <a:solidFill>
                  <a:schemeClr val="tx1"/>
                </a:solidFill>
              </a:rPr>
              <a:t>数据存储路径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案例</a:t>
            </a:r>
            <a:r>
              <a:rPr lang="en-US" altLang="zh-CN" dirty="0">
                <a:solidFill>
                  <a:srgbClr val="FF0000"/>
                </a:solidFill>
              </a:rPr>
              <a:t>--</a:t>
            </a:r>
            <a:r>
              <a:rPr lang="zh-CN" altLang="en-US" dirty="0">
                <a:solidFill>
                  <a:srgbClr val="FF0000"/>
                </a:solidFill>
              </a:rPr>
              <a:t>王者荣耀数据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建表映射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77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建表语法练习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、数据类型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、分隔符指定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、默认分隔符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、指定数据存储路径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7519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一、原生数据类型使用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archer.txt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射手的相关信息，包括生命、物防、物攻等属性信息，其中字段之间分隔符为制表符</a:t>
            </a:r>
            <a:r>
              <a:rPr lang="en-US" altLang="zh-CN" dirty="0"/>
              <a:t>\t,</a:t>
            </a:r>
            <a:r>
              <a:rPr lang="zh-CN" altLang="en-US" dirty="0"/>
              <a:t>要求在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1089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字段含义：</a:t>
            </a:r>
            <a:r>
              <a:rPr lang="en-US" altLang="zh-CN" dirty="0"/>
              <a:t>id</a:t>
            </a:r>
            <a:r>
              <a:rPr lang="zh-CN" altLang="en-US" dirty="0"/>
              <a:t>、</a:t>
            </a:r>
            <a:r>
              <a:rPr lang="en-US" altLang="zh-CN" dirty="0"/>
              <a:t>name</a:t>
            </a:r>
            <a:r>
              <a:rPr lang="zh-CN" altLang="en-US" dirty="0"/>
              <a:t>（英雄名称）、</a:t>
            </a:r>
            <a:r>
              <a:rPr lang="en-US" altLang="zh-CN" dirty="0"/>
              <a:t>hp_max</a:t>
            </a:r>
            <a:r>
              <a:rPr lang="zh-CN" altLang="en-US" dirty="0"/>
              <a:t>（最大生命）、</a:t>
            </a:r>
            <a:r>
              <a:rPr lang="en-US" altLang="zh-CN" dirty="0"/>
              <a:t>mp_max</a:t>
            </a:r>
            <a:r>
              <a:rPr lang="zh-CN" altLang="en-US" dirty="0"/>
              <a:t>（最大法力）、</a:t>
            </a:r>
            <a:r>
              <a:rPr lang="en-US" altLang="zh-CN" dirty="0"/>
              <a:t>attack_max</a:t>
            </a:r>
            <a:r>
              <a:rPr lang="zh-CN" altLang="en-US" dirty="0"/>
              <a:t>（最高物攻）、</a:t>
            </a:r>
            <a:r>
              <a:rPr lang="en-US" altLang="zh-CN" dirty="0"/>
              <a:t>defense_max</a:t>
            </a:r>
            <a:r>
              <a:rPr lang="zh-CN" altLang="en-US" dirty="0"/>
              <a:t>（最大物防）、</a:t>
            </a:r>
            <a:r>
              <a:rPr lang="en-US" altLang="zh-CN" dirty="0"/>
              <a:t>attack_range</a:t>
            </a:r>
            <a:r>
              <a:rPr lang="zh-CN" altLang="en-US" dirty="0"/>
              <a:t>（攻击范围）、</a:t>
            </a:r>
            <a:r>
              <a:rPr lang="en-US" altLang="zh-CN" dirty="0"/>
              <a:t>role_main</a:t>
            </a:r>
            <a:r>
              <a:rPr lang="zh-CN" altLang="en-US" dirty="0"/>
              <a:t>（主要定位）、</a:t>
            </a:r>
            <a:r>
              <a:rPr lang="en-US" altLang="zh-CN" dirty="0"/>
              <a:t>role_assist</a:t>
            </a:r>
            <a:r>
              <a:rPr lang="zh-CN" altLang="en-US" dirty="0"/>
              <a:t>（次要定位）。</a:t>
            </a:r>
            <a:endParaRPr lang="en-US" altLang="zh-CN" dirty="0"/>
          </a:p>
          <a:p>
            <a:r>
              <a:rPr lang="zh-CN" altLang="zh-CN" dirty="0"/>
              <a:t>分析一下：字段都是基本类型，字段的顺序需要注意一下。</a:t>
            </a:r>
            <a:endParaRPr lang="en-US" altLang="zh-CN" dirty="0"/>
          </a:p>
          <a:p>
            <a:r>
              <a:rPr lang="zh-CN" altLang="zh-CN" dirty="0"/>
              <a:t>字段之间的分隔符是制表符，需要使用</a:t>
            </a:r>
            <a:r>
              <a:rPr lang="en-US" altLang="zh-CN" dirty="0"/>
              <a:t>row format</a:t>
            </a:r>
            <a:r>
              <a:rPr lang="zh-CN" altLang="zh-CN" dirty="0"/>
              <a:t>语法进行指定。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原生数据类型使用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1/3</a:t>
            </a:r>
            <a:r>
              <a:rPr lang="zh-CN" altLang="en-US" dirty="0"/>
              <a:t>）数据文件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77" y="4130334"/>
            <a:ext cx="6271803" cy="1417443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691877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原生数据类型使用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2019464"/>
            <a:ext cx="5344591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创建数据库并切换使用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database if not exists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use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--ddl create table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t_archer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"ID"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英雄名称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最大生命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最大法力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最高物攻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最大物防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攻击范围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主要定位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 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次要定位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comment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王者荣耀射手信息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01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建表成功之后，在</a:t>
            </a:r>
            <a:r>
              <a:rPr lang="en-US" altLang="zh-CN" dirty="0"/>
              <a:t>Hive</a:t>
            </a:r>
            <a:r>
              <a:rPr lang="zh-CN" altLang="en-US" dirty="0"/>
              <a:t>的默认存储路径下就生成了表对应的文件夹；</a:t>
            </a:r>
            <a:endParaRPr lang="en-US" altLang="zh-CN" dirty="0"/>
          </a:p>
          <a:p>
            <a:r>
              <a:rPr lang="zh-CN" altLang="en-US" dirty="0"/>
              <a:t>把</a:t>
            </a:r>
            <a:r>
              <a:rPr lang="en-US" altLang="zh-CN" dirty="0">
                <a:solidFill>
                  <a:srgbClr val="92D050"/>
                </a:solidFill>
              </a:rPr>
              <a:t>archer.txt</a:t>
            </a:r>
            <a:r>
              <a:rPr lang="zh-CN" altLang="en-US" dirty="0"/>
              <a:t>文件上传到对应的表文件夹下。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原生数据类型使用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2704498"/>
            <a:ext cx="534459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机器上进行操作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~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mkdir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把文件从课程资料中首先上传到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 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执行命令把</a:t>
            </a:r>
            <a:r>
              <a:rPr lang="zh-CN" altLang="en-US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文件上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表所对应的目录下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-put archer.txt  /user/hive/warehouse/</a:t>
            </a:r>
            <a:r>
              <a:rPr lang="en-US" altLang="zh-CN" sz="1200" dirty="0" err="1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.db/t_archer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42" y="4745471"/>
            <a:ext cx="9563929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8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执行查询操作，可以看出数据已经映射成功。</a:t>
            </a:r>
            <a:endParaRPr lang="en-US" altLang="zh-CN" dirty="0"/>
          </a:p>
          <a:p>
            <a:r>
              <a:rPr lang="zh-CN" altLang="en-US" dirty="0"/>
              <a:t>核心语法：</a:t>
            </a:r>
            <a:r>
              <a:rPr lang="en-US" altLang="zh-CN" dirty="0"/>
              <a:t>row format delimited fields terminated by </a:t>
            </a:r>
            <a:r>
              <a:rPr lang="zh-CN" altLang="en-US" dirty="0"/>
              <a:t>指定字段之间的分隔符。</a:t>
            </a:r>
            <a:endParaRPr lang="en-US" altLang="zh-CN" dirty="0"/>
          </a:p>
          <a:p>
            <a:r>
              <a:rPr lang="zh-CN" altLang="zh-CN" dirty="0"/>
              <a:t>想一想：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zh-CN" dirty="0">
                <a:solidFill>
                  <a:srgbClr val="92D050"/>
                </a:solidFill>
              </a:rPr>
              <a:t>这种</a:t>
            </a:r>
            <a:r>
              <a:rPr lang="zh-CN" altLang="en-US" dirty="0">
                <a:solidFill>
                  <a:srgbClr val="92D050"/>
                </a:solidFill>
              </a:rPr>
              <a:t>直接映射文件的</a:t>
            </a:r>
            <a:r>
              <a:rPr lang="zh-CN" altLang="zh-CN" dirty="0">
                <a:solidFill>
                  <a:srgbClr val="92D050"/>
                </a:solidFill>
              </a:rPr>
              <a:t>能力是不是比</a:t>
            </a:r>
            <a:r>
              <a:rPr lang="en-US" altLang="zh-CN" dirty="0">
                <a:solidFill>
                  <a:srgbClr val="92D050"/>
                </a:solidFill>
              </a:rPr>
              <a:t>mysql</a:t>
            </a:r>
            <a:r>
              <a:rPr lang="zh-CN" altLang="zh-CN" dirty="0">
                <a:solidFill>
                  <a:srgbClr val="92D050"/>
                </a:solidFill>
              </a:rPr>
              <a:t>一条一条</a:t>
            </a:r>
            <a:r>
              <a:rPr lang="en-US" altLang="zh-CN" dirty="0">
                <a:solidFill>
                  <a:srgbClr val="92D050"/>
                </a:solidFill>
              </a:rPr>
              <a:t>insert</a:t>
            </a:r>
            <a:r>
              <a:rPr lang="zh-CN" altLang="zh-CN" dirty="0">
                <a:solidFill>
                  <a:srgbClr val="92D050"/>
                </a:solidFill>
              </a:rPr>
              <a:t>插入数据方便多了？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原生数据类型使用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3/3</a:t>
            </a:r>
            <a:r>
              <a:rPr lang="zh-CN" altLang="en-US" dirty="0"/>
              <a:t>）结果验证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56827" y="3058448"/>
            <a:ext cx="6857704" cy="28072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53630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二、复杂数据类型使用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hot_hero_skin_price.txt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热门英雄的相关皮肤价格信息</a:t>
            </a:r>
            <a:r>
              <a:rPr lang="en-US" altLang="zh-CN" dirty="0"/>
              <a:t>,</a:t>
            </a:r>
            <a:r>
              <a:rPr lang="zh-CN" altLang="en-US" dirty="0"/>
              <a:t>要求在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中建表映射成功该文件。</a:t>
            </a:r>
          </a:p>
        </p:txBody>
      </p:sp>
    </p:spTree>
    <p:extLst>
      <p:ext uri="{BB962C8B-B14F-4D97-AF65-F5344CB8AC3E}">
        <p14:creationId xmlns:p14="http://schemas.microsoft.com/office/powerpoint/2010/main" val="3707242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字段：</a:t>
            </a:r>
            <a:r>
              <a:rPr lang="en-US" altLang="zh-CN" dirty="0"/>
              <a:t>id</a:t>
            </a:r>
            <a:r>
              <a:rPr lang="zh-CN" altLang="en-US" dirty="0"/>
              <a:t>、</a:t>
            </a:r>
            <a:r>
              <a:rPr lang="en-US" altLang="zh-CN" dirty="0"/>
              <a:t>name</a:t>
            </a:r>
            <a:r>
              <a:rPr lang="zh-CN" altLang="en-US" dirty="0"/>
              <a:t>（英雄名称）、</a:t>
            </a:r>
            <a:r>
              <a:rPr lang="en-US" altLang="zh-CN" dirty="0" err="1"/>
              <a:t>win_rate</a:t>
            </a:r>
            <a:r>
              <a:rPr lang="zh-CN" altLang="en-US" dirty="0"/>
              <a:t>（胜率）、</a:t>
            </a:r>
            <a:r>
              <a:rPr lang="en-US" altLang="zh-CN" dirty="0" err="1"/>
              <a:t>skin_price</a:t>
            </a:r>
            <a:r>
              <a:rPr lang="zh-CN" altLang="en-US" dirty="0"/>
              <a:t>（皮肤及价格）；</a:t>
            </a:r>
          </a:p>
          <a:p>
            <a:r>
              <a:rPr lang="zh-CN" altLang="en-US" dirty="0"/>
              <a:t>分析一下：前</a:t>
            </a:r>
            <a:r>
              <a:rPr lang="en-US" altLang="zh-CN" dirty="0"/>
              <a:t>3</a:t>
            </a:r>
            <a:r>
              <a:rPr lang="zh-CN" altLang="en-US" dirty="0"/>
              <a:t>个字段原生数据类型、最后一个字段复杂类型</a:t>
            </a:r>
            <a:r>
              <a:rPr lang="en-US" altLang="zh-CN" dirty="0"/>
              <a:t>map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需要指定</a:t>
            </a:r>
            <a:r>
              <a:rPr lang="zh-CN" altLang="en-US" dirty="0">
                <a:solidFill>
                  <a:srgbClr val="92D050"/>
                </a:solidFill>
              </a:rPr>
              <a:t>字段之间分隔符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集合元素之间分隔符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92D050"/>
                </a:solidFill>
              </a:rPr>
              <a:t>map kv</a:t>
            </a:r>
            <a:r>
              <a:rPr lang="zh-CN" altLang="en-US" dirty="0">
                <a:solidFill>
                  <a:srgbClr val="92D050"/>
                </a:solidFill>
              </a:rPr>
              <a:t>之间分隔符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复杂数据类型使用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1/3</a:t>
            </a:r>
            <a:r>
              <a:rPr lang="zh-CN" altLang="en-US" dirty="0"/>
              <a:t>）数据文件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23" y="4173941"/>
            <a:ext cx="8451312" cy="868755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51382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自带的命令行客户端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优点：不需要额外安装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缺点：编写</a:t>
            </a:r>
            <a:r>
              <a:rPr lang="en-US" altLang="zh-CN" dirty="0"/>
              <a:t>SQL</a:t>
            </a:r>
            <a:r>
              <a:rPr lang="zh-CN" altLang="en-US" dirty="0"/>
              <a:t>环境恶劣，无有效提示，无语法高亮，误操作几率高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常见的开发方式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Hive CLI</a:t>
            </a:r>
            <a:r>
              <a:rPr lang="zh-CN" altLang="en-US" dirty="0"/>
              <a:t>、</a:t>
            </a:r>
            <a:r>
              <a:rPr lang="en-US" altLang="zh-CN" dirty="0"/>
              <a:t>Beeline CLI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68" y="3645936"/>
            <a:ext cx="6942422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85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复杂数据类型使用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2668944"/>
            <a:ext cx="5344591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t_hot_hero_skin_price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win_rate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skin_price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&lt;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字段之间分隔符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collection items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'-'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集合元素之间分隔符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map keys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':'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集合元素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kv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之间分隔符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18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建表成功之后，在</a:t>
            </a:r>
            <a:r>
              <a:rPr lang="en-US" altLang="zh-CN" dirty="0"/>
              <a:t>Hive</a:t>
            </a:r>
            <a:r>
              <a:rPr lang="zh-CN" altLang="en-US" dirty="0"/>
              <a:t>的默认存储路径下就生成了表对应的文件夹；</a:t>
            </a:r>
          </a:p>
          <a:p>
            <a:r>
              <a:rPr lang="zh-CN" altLang="en-US" dirty="0"/>
              <a:t>把</a:t>
            </a:r>
            <a:r>
              <a:rPr lang="en-US" altLang="zh-CN" dirty="0">
                <a:solidFill>
                  <a:srgbClr val="92D050"/>
                </a:solidFill>
              </a:rPr>
              <a:t>hot_hero_skin_price.txt</a:t>
            </a:r>
            <a:r>
              <a:rPr lang="zh-CN" altLang="en-US" dirty="0"/>
              <a:t>文件上传到对应的表文件夹下。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复杂数据类型使用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2694582"/>
            <a:ext cx="534459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机器上进行操作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~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把文件从课程资料中首先上传到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 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执行命令把文件上传到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表所对应的目录下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-put hot_hero_skin_price.txt /user/hive/warehouse/itheima.db/t_hot_hero_skin_price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51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执行查询操作，可以看出数据已经映射成功。</a:t>
            </a:r>
            <a:endParaRPr lang="en-US" altLang="zh-CN" dirty="0"/>
          </a:p>
          <a:p>
            <a:r>
              <a:rPr lang="zh-CN" altLang="zh-CN" dirty="0"/>
              <a:t>想一想：如果最后一个字段以</a:t>
            </a:r>
            <a:r>
              <a:rPr lang="en-US" altLang="zh-CN" dirty="0"/>
              <a:t>String</a:t>
            </a:r>
            <a:r>
              <a:rPr lang="zh-CN" altLang="zh-CN" dirty="0"/>
              <a:t>类型来定义，后续使用方便吗？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复杂数据类型使用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3/3</a:t>
            </a:r>
            <a:r>
              <a:rPr lang="zh-CN" altLang="en-US" dirty="0"/>
              <a:t>）结果验证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69204" y="2698177"/>
            <a:ext cx="7361906" cy="23523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0935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三、默认分隔符使用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team_ace_player.txt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主要战队内最受欢迎的王牌选手信息，字段之间使用的是</a:t>
            </a:r>
            <a:r>
              <a:rPr lang="en-US" altLang="zh-CN" dirty="0"/>
              <a:t>\001</a:t>
            </a:r>
            <a:r>
              <a:rPr lang="zh-CN" altLang="en-US" dirty="0"/>
              <a:t>作为分隔符</a:t>
            </a:r>
            <a:r>
              <a:rPr lang="en-US" altLang="zh-CN" dirty="0"/>
              <a:t>,</a:t>
            </a:r>
            <a:r>
              <a:rPr lang="zh-CN" altLang="en-US" dirty="0"/>
              <a:t>要求在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中建表映射成功该文件。</a:t>
            </a:r>
          </a:p>
        </p:txBody>
      </p:sp>
    </p:spTree>
    <p:extLst>
      <p:ext uri="{BB962C8B-B14F-4D97-AF65-F5344CB8AC3E}">
        <p14:creationId xmlns:p14="http://schemas.microsoft.com/office/powerpoint/2010/main" val="831723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字段：</a:t>
            </a:r>
            <a:r>
              <a:rPr lang="en-US" altLang="zh-CN" dirty="0"/>
              <a:t>id</a:t>
            </a:r>
            <a:r>
              <a:rPr lang="zh-CN" altLang="zh-CN" dirty="0"/>
              <a:t>、</a:t>
            </a:r>
            <a:r>
              <a:rPr lang="en-US" altLang="zh-CN" dirty="0"/>
              <a:t>team_name</a:t>
            </a:r>
            <a:r>
              <a:rPr lang="zh-CN" altLang="zh-CN" dirty="0"/>
              <a:t>（战队名称）、</a:t>
            </a:r>
            <a:r>
              <a:rPr lang="en-US" altLang="zh-CN" dirty="0"/>
              <a:t>ace_player_name</a:t>
            </a:r>
            <a:r>
              <a:rPr lang="zh-CN" altLang="zh-CN" dirty="0"/>
              <a:t>（王牌选手名字）</a:t>
            </a:r>
          </a:p>
          <a:p>
            <a:r>
              <a:rPr lang="zh-CN" altLang="zh-CN" dirty="0"/>
              <a:t>分析一下：数据都是原生数据类型，且</a:t>
            </a:r>
            <a:r>
              <a:rPr lang="zh-CN" altLang="zh-CN" dirty="0">
                <a:solidFill>
                  <a:srgbClr val="92D050"/>
                </a:solidFill>
              </a:rPr>
              <a:t>字段之间分隔符是</a:t>
            </a:r>
            <a:r>
              <a:rPr lang="en-US" altLang="zh-CN" dirty="0">
                <a:solidFill>
                  <a:srgbClr val="92D050"/>
                </a:solidFill>
              </a:rPr>
              <a:t>\001</a:t>
            </a:r>
            <a:r>
              <a:rPr lang="zh-CN" altLang="zh-CN" dirty="0"/>
              <a:t>，因此在建表的时候可以省去</a:t>
            </a:r>
            <a:r>
              <a:rPr lang="en-US" altLang="zh-CN" dirty="0"/>
              <a:t>row format</a:t>
            </a:r>
            <a:r>
              <a:rPr lang="zh-CN" altLang="zh-CN" dirty="0"/>
              <a:t>语句，因为</a:t>
            </a:r>
            <a:r>
              <a:rPr lang="en-US" altLang="zh-CN" dirty="0"/>
              <a:t>hive</a:t>
            </a:r>
            <a:r>
              <a:rPr lang="zh-CN" altLang="zh-CN" dirty="0"/>
              <a:t>默认的分隔符就是</a:t>
            </a:r>
            <a:r>
              <a:rPr lang="en-US" altLang="zh-CN" dirty="0"/>
              <a:t>\001</a:t>
            </a:r>
            <a:r>
              <a:rPr lang="zh-CN" altLang="zh-CN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默认分隔符使用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1/3</a:t>
            </a:r>
            <a:r>
              <a:rPr lang="zh-CN" altLang="en-US" dirty="0"/>
              <a:t>）数据文件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4396354" y="3288885"/>
            <a:ext cx="3378650" cy="19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2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默认分隔符使用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3062051"/>
            <a:ext cx="5344591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t_team_ace_player</a:t>
            </a:r>
            <a:r>
              <a:rPr lang="en-US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ace_player_name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878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建表成功后，把</a:t>
            </a:r>
            <a:r>
              <a:rPr lang="en-US" altLang="zh-CN" dirty="0"/>
              <a:t>team_ace_player.txt</a:t>
            </a:r>
            <a:r>
              <a:rPr lang="zh-CN" altLang="en-US" dirty="0"/>
              <a:t>文件上传到对应的表文件夹下。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默认分隔符使用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2/3</a:t>
            </a:r>
            <a:r>
              <a:rPr lang="zh-CN" altLang="en-US" dirty="0"/>
              <a:t>）建表语句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2771493"/>
            <a:ext cx="534459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机器上进行操作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~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hivedata/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把文件从课程资料中首先上传到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node1 linux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系统上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执行命令把文件上传到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表所对应的目录下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-put team_ace_player.txt /user/hive/warehouse/itheima.db/t_team_ace_player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478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执行查询操作，可以看出数据已经映射成功。</a:t>
            </a:r>
            <a:endParaRPr lang="en-US" altLang="zh-CN" dirty="0"/>
          </a:p>
          <a:p>
            <a:r>
              <a:rPr lang="zh-CN" altLang="zh-CN" dirty="0"/>
              <a:t>想一想：</a:t>
            </a:r>
            <a:r>
              <a:rPr lang="zh-CN" altLang="zh-CN" dirty="0">
                <a:solidFill>
                  <a:srgbClr val="92D050"/>
                </a:solidFill>
              </a:rPr>
              <a:t>字段以</a:t>
            </a:r>
            <a:r>
              <a:rPr lang="en-US" altLang="zh-CN" dirty="0">
                <a:solidFill>
                  <a:srgbClr val="92D050"/>
                </a:solidFill>
              </a:rPr>
              <a:t>\001</a:t>
            </a:r>
            <a:r>
              <a:rPr lang="zh-CN" altLang="zh-CN" dirty="0">
                <a:solidFill>
                  <a:srgbClr val="92D050"/>
                </a:solidFill>
              </a:rPr>
              <a:t>分隔建表时很方便，那么采集、清洗数据时对数据格式追求有什么启发？</a:t>
            </a:r>
            <a:r>
              <a:rPr lang="zh-CN" altLang="zh-CN" dirty="0"/>
              <a:t>你青睐于什么分隔符？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默认分隔符使用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3/3</a:t>
            </a:r>
            <a:r>
              <a:rPr lang="zh-CN" altLang="en-US" dirty="0"/>
              <a:t>）结果验证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456779" y="3444952"/>
            <a:ext cx="5257800" cy="1950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矩形 1"/>
          <p:cNvSpPr/>
          <p:nvPr/>
        </p:nvSpPr>
        <p:spPr>
          <a:xfrm>
            <a:off x="2882718" y="5592905"/>
            <a:ext cx="64059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优先考虑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\001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分隔符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242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四、指定数据存储路径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team_ace_player.txt</a:t>
            </a:r>
            <a:r>
              <a:rPr lang="zh-CN" altLang="en-US" dirty="0"/>
              <a:t>中记录了手游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主要战队内最受欢迎的王牌选手信息，字段之间使用的是</a:t>
            </a:r>
            <a:r>
              <a:rPr lang="en-US" altLang="zh-CN" dirty="0"/>
              <a:t>\001</a:t>
            </a:r>
            <a:r>
              <a:rPr lang="zh-CN" altLang="en-US" dirty="0"/>
              <a:t>作为分隔符。</a:t>
            </a:r>
            <a:endParaRPr lang="en-US" altLang="zh-CN" dirty="0"/>
          </a:p>
          <a:p>
            <a:r>
              <a:rPr lang="zh-CN" altLang="en-US" dirty="0"/>
              <a:t>要求把文件上传到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en-US" dirty="0">
                <a:solidFill>
                  <a:srgbClr val="FF0000"/>
                </a:solidFill>
              </a:rPr>
              <a:t>任意路径</a:t>
            </a:r>
            <a:r>
              <a:rPr lang="zh-CN" altLang="en-US" dirty="0"/>
              <a:t>下，不能移动复制，并在</a:t>
            </a:r>
            <a:r>
              <a:rPr lang="en-US" altLang="zh-CN" dirty="0"/>
              <a:t>Hive</a:t>
            </a:r>
            <a:r>
              <a:rPr lang="zh-CN" altLang="en-US" dirty="0"/>
              <a:t>中建表映射成功该文件。</a:t>
            </a:r>
          </a:p>
        </p:txBody>
      </p:sp>
    </p:spTree>
    <p:extLst>
      <p:ext uri="{BB962C8B-B14F-4D97-AF65-F5344CB8AC3E}">
        <p14:creationId xmlns:p14="http://schemas.microsoft.com/office/powerpoint/2010/main" val="27368900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HiveSQL DDL</a:t>
            </a:r>
            <a:r>
              <a:rPr lang="zh-CN" altLang="en-US" dirty="0"/>
              <a:t>建表基础语法</a:t>
            </a:r>
            <a:r>
              <a:rPr lang="en-US" altLang="zh-CN" dirty="0"/>
              <a:t>-</a:t>
            </a:r>
            <a:r>
              <a:rPr lang="zh-CN" altLang="en-US" dirty="0"/>
              <a:t>指定数据存储路径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建表语句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3257220"/>
            <a:ext cx="5344591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t_team_ace_player</a:t>
            </a:r>
            <a:r>
              <a:rPr lang="en-US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_location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team_name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ace_player_name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endParaRPr lang="en-US" altLang="zh-CN" sz="12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location ‘/</a:t>
            </a:r>
            <a:r>
              <a:rPr lang="en-US" altLang="zh-CN" sz="1200" dirty="0" err="1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tmp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’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4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Sublime</a:t>
            </a:r>
            <a:r>
              <a:rPr lang="zh-CN" altLang="en-US" dirty="0"/>
              <a:t>、</a:t>
            </a:r>
            <a:r>
              <a:rPr lang="en-US" altLang="zh-CN" dirty="0"/>
              <a:t>Emacs </a:t>
            </a:r>
            <a:r>
              <a:rPr lang="zh-CN" altLang="en-US" dirty="0"/>
              <a:t>、</a:t>
            </a:r>
            <a:r>
              <a:rPr lang="en-US" altLang="zh-CN" dirty="0"/>
              <a:t>EditPlus</a:t>
            </a:r>
            <a:r>
              <a:rPr lang="zh-CN" altLang="en-US" dirty="0"/>
              <a:t>、</a:t>
            </a:r>
            <a:r>
              <a:rPr lang="en-US" altLang="zh-CN" dirty="0"/>
              <a:t>UltraEdit</a:t>
            </a:r>
            <a:r>
              <a:rPr lang="zh-CN" altLang="en-US" dirty="0"/>
              <a:t>、</a:t>
            </a:r>
            <a:r>
              <a:rPr lang="en-US" altLang="zh-CN" dirty="0"/>
              <a:t>Visual Studio Code</a:t>
            </a:r>
            <a:r>
              <a:rPr lang="zh-CN" altLang="en-US" dirty="0"/>
              <a:t>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有些不支持作为客户端连接</a:t>
            </a:r>
            <a:r>
              <a:rPr lang="en-US" altLang="zh-CN" dirty="0"/>
              <a:t>Hive</a:t>
            </a:r>
            <a:r>
              <a:rPr lang="zh-CN" altLang="en-US" dirty="0"/>
              <a:t>服务，但是支持</a:t>
            </a:r>
            <a:r>
              <a:rPr lang="en-US" altLang="zh-CN" dirty="0"/>
              <a:t>SQL</a:t>
            </a:r>
            <a:r>
              <a:rPr lang="zh-CN" altLang="en-US" dirty="0"/>
              <a:t>语法环境，那就再编辑器中开发</a:t>
            </a:r>
            <a:r>
              <a:rPr lang="en-US" altLang="zh-CN" dirty="0"/>
              <a:t>SQL,</a:t>
            </a:r>
            <a:r>
              <a:rPr lang="zh-CN" altLang="en-US" dirty="0"/>
              <a:t>复制到</a:t>
            </a:r>
            <a:r>
              <a:rPr lang="en-US" altLang="zh-CN" dirty="0"/>
              <a:t>Hive CLI</a:t>
            </a:r>
            <a:r>
              <a:rPr lang="zh-CN" altLang="en-US" dirty="0"/>
              <a:t>执行；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有些支持安装插件作为客户端直连</a:t>
            </a:r>
            <a:r>
              <a:rPr lang="en-US" altLang="zh-CN" dirty="0"/>
              <a:t>Hive</a:t>
            </a:r>
            <a:r>
              <a:rPr lang="zh-CN" altLang="en-US" dirty="0"/>
              <a:t>服务；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常见的开发方式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）文本编辑器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67" y="3571173"/>
            <a:ext cx="4404024" cy="23552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120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SQL DDL</a:t>
            </a:r>
            <a:r>
              <a:rPr lang="zh-CN" altLang="en-US" dirty="0">
                <a:solidFill>
                  <a:schemeClr val="tx1"/>
                </a:solidFill>
              </a:rPr>
              <a:t>建表高阶语法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83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Hive </a:t>
            </a:r>
            <a:r>
              <a:rPr lang="zh-CN" altLang="en-US" dirty="0">
                <a:solidFill>
                  <a:srgbClr val="FF0000"/>
                </a:solidFill>
              </a:rPr>
              <a:t>内部表、外部表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Partitioned Tables </a:t>
            </a:r>
            <a:r>
              <a:rPr lang="zh-CN" altLang="en-US" dirty="0">
                <a:solidFill>
                  <a:schemeClr val="tx1"/>
                </a:solidFill>
              </a:rPr>
              <a:t>分区表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Bucketed Tables </a:t>
            </a:r>
            <a:r>
              <a:rPr lang="zh-CN" altLang="en-US" dirty="0">
                <a:solidFill>
                  <a:schemeClr val="tx1"/>
                </a:solidFill>
              </a:rPr>
              <a:t>分桶表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16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完整语法树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</a:rPr>
              <a:t>  CREATE</a:t>
            </a:r>
            <a:r>
              <a:rPr lang="en-US" altLang="zh-CN" sz="1600" dirty="0"/>
              <a:t> 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03776" y="2367185"/>
            <a:ext cx="96567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37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内部表</a:t>
            </a:r>
            <a:r>
              <a:rPr lang="zh-CN" altLang="en-US" dirty="0"/>
              <a:t>（</a:t>
            </a:r>
            <a:r>
              <a:rPr lang="en-US" altLang="zh-CN" dirty="0"/>
              <a:t>Internal table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92D050"/>
                </a:solidFill>
              </a:rPr>
              <a:t>也称为</a:t>
            </a:r>
            <a:r>
              <a:rPr lang="zh-CN" altLang="en-US" dirty="0"/>
              <a:t>被</a:t>
            </a:r>
            <a:r>
              <a:rPr lang="en-US" altLang="zh-CN" dirty="0"/>
              <a:t>Hive</a:t>
            </a:r>
            <a:r>
              <a:rPr lang="zh-CN" altLang="en-US" dirty="0"/>
              <a:t>拥有和管理的</a:t>
            </a:r>
            <a:r>
              <a:rPr lang="zh-CN" altLang="en-US" b="1" dirty="0">
                <a:solidFill>
                  <a:srgbClr val="92D050"/>
                </a:solidFill>
              </a:rPr>
              <a:t>托管表（</a:t>
            </a:r>
            <a:r>
              <a:rPr lang="en-US" altLang="zh-CN" b="1" dirty="0">
                <a:solidFill>
                  <a:srgbClr val="92D050"/>
                </a:solidFill>
              </a:rPr>
              <a:t>Managed table</a:t>
            </a:r>
            <a:r>
              <a:rPr lang="zh-CN" altLang="en-US" b="1" dirty="0">
                <a:solidFill>
                  <a:srgbClr val="92D050"/>
                </a:solidFill>
              </a:rPr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默认情况下创建的表就是内部表，</a:t>
            </a:r>
            <a:r>
              <a:rPr lang="en-US" altLang="zh-CN" dirty="0"/>
              <a:t>Hive</a:t>
            </a:r>
            <a:r>
              <a:rPr lang="zh-CN" altLang="en-US" dirty="0"/>
              <a:t>拥有该表的结构和文件。换句话说，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完全管理表（元数据和数据）的生命周期</a:t>
            </a:r>
            <a:r>
              <a:rPr lang="zh-CN" altLang="en-US" dirty="0"/>
              <a:t>，类似于</a:t>
            </a:r>
            <a:r>
              <a:rPr lang="en-US" altLang="zh-CN" dirty="0"/>
              <a:t>RDBMS</a:t>
            </a:r>
            <a:r>
              <a:rPr lang="zh-CN" altLang="en-US" dirty="0"/>
              <a:t>中的表。</a:t>
            </a:r>
          </a:p>
          <a:p>
            <a:r>
              <a:rPr lang="zh-CN" altLang="en-US" dirty="0"/>
              <a:t>当您删除内部表时，它会删除数据以及表的元数据。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什么是内部表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3634618"/>
            <a:ext cx="5344591" cy="175432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默认情况下 创建的表就是内部表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22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可以使用</a:t>
            </a:r>
            <a:r>
              <a:rPr lang="en-US" altLang="zh-CN" dirty="0"/>
              <a:t>DESCRIBE FORMATTED tablename,</a:t>
            </a:r>
            <a:r>
              <a:rPr lang="zh-CN" altLang="zh-CN" dirty="0"/>
              <a:t>来获取表的</a:t>
            </a:r>
            <a:r>
              <a:rPr lang="zh-CN" altLang="en-US" dirty="0"/>
              <a:t>元数据描述</a:t>
            </a:r>
            <a:r>
              <a:rPr lang="zh-CN" altLang="zh-CN" dirty="0"/>
              <a:t>信息，从中可以看出表的类型。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什么是内部表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17" y="2948299"/>
            <a:ext cx="8575124" cy="21959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84246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外部表</a:t>
            </a:r>
            <a:r>
              <a:rPr lang="zh-CN" altLang="en-US" dirty="0"/>
              <a:t>（</a:t>
            </a:r>
            <a:r>
              <a:rPr lang="en-US" altLang="zh-CN" dirty="0"/>
              <a:t>External table</a:t>
            </a:r>
            <a:r>
              <a:rPr lang="zh-CN" altLang="en-US" dirty="0"/>
              <a:t>）中的数据不是</a:t>
            </a:r>
            <a:r>
              <a:rPr lang="en-US" altLang="zh-CN" dirty="0"/>
              <a:t>Hive</a:t>
            </a:r>
            <a:r>
              <a:rPr lang="zh-CN" altLang="en-US" dirty="0"/>
              <a:t>拥有或管理的，</a:t>
            </a:r>
            <a:r>
              <a:rPr lang="zh-CN" altLang="en-US" dirty="0">
                <a:solidFill>
                  <a:srgbClr val="92D050"/>
                </a:solidFill>
              </a:rPr>
              <a:t>只管理表元数据的生命周期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要创建一个外部表，需要使用</a:t>
            </a:r>
            <a:r>
              <a:rPr lang="en-US" altLang="zh-CN" b="1" dirty="0">
                <a:solidFill>
                  <a:srgbClr val="FF0000"/>
                </a:solidFill>
              </a:rPr>
              <a:t>EXTERNAL</a:t>
            </a:r>
            <a:r>
              <a:rPr lang="zh-CN" altLang="en-US" dirty="0"/>
              <a:t>语法关键字。</a:t>
            </a:r>
          </a:p>
          <a:p>
            <a:r>
              <a:rPr lang="zh-CN" altLang="en-US" dirty="0"/>
              <a:t>删除外部表只会删除元数据，而不会删除实际数据。在</a:t>
            </a:r>
            <a:r>
              <a:rPr lang="en-US" altLang="zh-CN" dirty="0"/>
              <a:t>Hive</a:t>
            </a:r>
            <a:r>
              <a:rPr lang="zh-CN" altLang="en-US" dirty="0"/>
              <a:t>外部仍然可以访问实际数据。</a:t>
            </a:r>
          </a:p>
          <a:p>
            <a:r>
              <a:rPr lang="zh-CN" altLang="en-US" dirty="0"/>
              <a:t>实际场景中，外部表</a:t>
            </a:r>
            <a:r>
              <a:rPr lang="zh-CN" altLang="en-US" dirty="0">
                <a:solidFill>
                  <a:srgbClr val="FF0000"/>
                </a:solidFill>
              </a:rPr>
              <a:t>搭配</a:t>
            </a:r>
            <a:r>
              <a:rPr lang="en-US" altLang="zh-CN" dirty="0">
                <a:solidFill>
                  <a:srgbClr val="FF0000"/>
                </a:solidFill>
              </a:rPr>
              <a:t>location</a:t>
            </a:r>
            <a:r>
              <a:rPr lang="zh-CN" altLang="en-US" dirty="0">
                <a:solidFill>
                  <a:srgbClr val="FF0000"/>
                </a:solidFill>
              </a:rPr>
              <a:t>语法指定数据的路径</a:t>
            </a:r>
            <a:r>
              <a:rPr lang="zh-CN" altLang="en-US" dirty="0"/>
              <a:t>，可以让数据更安全。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什么是外部表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413383" y="3634618"/>
            <a:ext cx="5344591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创建外部表 需要关键字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external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外部表数据存储路径不指定 默认规则和内部表一致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也可以使用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location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关键字指定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HDFS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任意路径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external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student_ext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num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sex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dept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','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location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'/stu'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9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可以使用</a:t>
            </a:r>
            <a:r>
              <a:rPr lang="en-US" altLang="zh-CN" dirty="0"/>
              <a:t>DESCRIBE FORMATTED tablename,</a:t>
            </a:r>
            <a:r>
              <a:rPr lang="zh-CN" altLang="zh-CN" dirty="0"/>
              <a:t>来获取表的</a:t>
            </a:r>
            <a:r>
              <a:rPr lang="zh-CN" altLang="en-US" dirty="0"/>
              <a:t>元数据描述</a:t>
            </a:r>
            <a:r>
              <a:rPr lang="zh-CN" altLang="zh-CN" dirty="0"/>
              <a:t>信息，从中可以看出表的类型。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什么是外部表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74" y="2757707"/>
            <a:ext cx="7550479" cy="24637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58839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无论内部表还是外部表，</a:t>
            </a:r>
            <a:r>
              <a:rPr lang="en-US" altLang="zh-CN" dirty="0"/>
              <a:t>Hive</a:t>
            </a:r>
            <a:r>
              <a:rPr lang="zh-CN" altLang="en-US" dirty="0"/>
              <a:t>都在</a:t>
            </a:r>
            <a:r>
              <a:rPr lang="en-US" altLang="zh-CN" dirty="0"/>
              <a:t>Hive Metastore</a:t>
            </a:r>
            <a:r>
              <a:rPr lang="zh-CN" altLang="en-US" dirty="0"/>
              <a:t>中管理表定义、字段类型等元数据信息。</a:t>
            </a:r>
            <a:endParaRPr lang="en-US" altLang="zh-CN" dirty="0"/>
          </a:p>
          <a:p>
            <a:r>
              <a:rPr lang="zh-CN" altLang="en-US" dirty="0"/>
              <a:t>删除内部表时，除了会从</a:t>
            </a:r>
            <a:r>
              <a:rPr lang="en-US" altLang="zh-CN" dirty="0"/>
              <a:t>Metastore</a:t>
            </a:r>
            <a:r>
              <a:rPr lang="zh-CN" altLang="en-US" dirty="0"/>
              <a:t>中删除表元数据，还会从</a:t>
            </a:r>
            <a:r>
              <a:rPr lang="en-US" altLang="zh-CN" dirty="0"/>
              <a:t>HDFS</a:t>
            </a:r>
            <a:r>
              <a:rPr lang="zh-CN" altLang="en-US" dirty="0"/>
              <a:t>中删除其所有数据文件。</a:t>
            </a:r>
          </a:p>
          <a:p>
            <a:r>
              <a:rPr lang="zh-CN" altLang="en-US" dirty="0"/>
              <a:t>删除外部表时，只会从</a:t>
            </a:r>
            <a:r>
              <a:rPr lang="en-US" altLang="zh-CN" dirty="0"/>
              <a:t>Metastore</a:t>
            </a:r>
            <a:r>
              <a:rPr lang="zh-CN" altLang="en-US" dirty="0"/>
              <a:t>中删除表的元数据，并保持</a:t>
            </a:r>
            <a:r>
              <a:rPr lang="en-US" altLang="zh-CN" dirty="0"/>
              <a:t>HDFS</a:t>
            </a:r>
            <a:r>
              <a:rPr lang="zh-CN" altLang="en-US" dirty="0"/>
              <a:t>位置中的实际数据不变。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内、外部表差异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89348" y="3170489"/>
            <a:ext cx="6992661" cy="30508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751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针对创建好的内部表</a:t>
            </a:r>
            <a:r>
              <a:rPr lang="en-US" altLang="zh-CN" dirty="0"/>
              <a:t>student</a:t>
            </a:r>
            <a:r>
              <a:rPr lang="zh-CN" altLang="en-US" dirty="0"/>
              <a:t>、外部表</a:t>
            </a:r>
            <a:r>
              <a:rPr lang="en-US" altLang="zh-CN" dirty="0"/>
              <a:t>student_ext,</a:t>
            </a:r>
            <a:r>
              <a:rPr lang="zh-CN" altLang="en-US" dirty="0"/>
              <a:t>分别上传结构化数据文件</a:t>
            </a:r>
            <a:r>
              <a:rPr lang="en-US" altLang="zh-CN" dirty="0"/>
              <a:t>students.txt</a:t>
            </a:r>
            <a:r>
              <a:rPr lang="zh-CN" altLang="en-US" dirty="0"/>
              <a:t>到对应的表路径下；</a:t>
            </a:r>
            <a:endParaRPr lang="en-US" altLang="zh-CN" dirty="0"/>
          </a:p>
          <a:p>
            <a:r>
              <a:rPr lang="zh-CN" altLang="en-US" dirty="0"/>
              <a:t>确定数据被</a:t>
            </a:r>
            <a:r>
              <a:rPr lang="en-US" altLang="zh-CN" dirty="0"/>
              <a:t>Hive</a:t>
            </a:r>
            <a:r>
              <a:rPr lang="zh-CN" altLang="en-US" dirty="0"/>
              <a:t>解析加载成功。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内、外部表差异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586384" y="3696099"/>
            <a:ext cx="4301811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pwd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/root/hivedata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526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Apr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9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11:04 students.txt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-put students.txt /stu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hivedata]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-put students.txt /user/hive/warehouse/itheima.db/student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196" y="2453859"/>
            <a:ext cx="4363780" cy="40020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右箭头 3"/>
          <p:cNvSpPr/>
          <p:nvPr/>
        </p:nvSpPr>
        <p:spPr>
          <a:xfrm>
            <a:off x="5541947" y="4007978"/>
            <a:ext cx="1025496" cy="59820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5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执行</a:t>
            </a:r>
            <a:r>
              <a:rPr lang="en-US" altLang="zh-CN" dirty="0"/>
              <a:t>drop table tablename </a:t>
            </a:r>
            <a:r>
              <a:rPr lang="zh-CN" altLang="en-US" dirty="0"/>
              <a:t>命令，分别在</a:t>
            </a:r>
            <a:r>
              <a:rPr lang="en-US" altLang="zh-CN" dirty="0"/>
              <a:t>Hive</a:t>
            </a:r>
            <a:r>
              <a:rPr lang="zh-CN" altLang="en-US" dirty="0"/>
              <a:t>中和</a:t>
            </a:r>
            <a:r>
              <a:rPr lang="en-US" altLang="zh-CN" dirty="0"/>
              <a:t>HDFS</a:t>
            </a:r>
            <a:r>
              <a:rPr lang="zh-CN" altLang="en-US" dirty="0"/>
              <a:t>中查看效果。</a:t>
            </a:r>
            <a:endParaRPr lang="en-US" altLang="zh-CN" dirty="0"/>
          </a:p>
          <a:p>
            <a:r>
              <a:rPr lang="en-US" altLang="zh-CN" dirty="0"/>
              <a:t>Hive</a:t>
            </a:r>
            <a:r>
              <a:rPr lang="zh-CN" altLang="en-US" dirty="0"/>
              <a:t>中的表信息全被删除，不管是内部表还是外部表。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HDFS</a:t>
            </a:r>
            <a:r>
              <a:rPr lang="zh-CN" altLang="en-US" dirty="0"/>
              <a:t>上，外部表对应的数据文件原封不动，内部表对应的数据文件连同文件夹一起被删除。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内、外部表差异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1068411" y="3968397"/>
            <a:ext cx="2606282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drop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student_ext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show tables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298911" y="3968397"/>
            <a:ext cx="1025496" cy="598205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25" y="3713300"/>
            <a:ext cx="5530274" cy="11083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415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IntelliJ IDEA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DataGrip</a:t>
            </a:r>
            <a:r>
              <a:rPr lang="zh-CN" altLang="en-US" dirty="0"/>
              <a:t>、</a:t>
            </a:r>
            <a:r>
              <a:rPr lang="en-US" altLang="zh-CN" dirty="0"/>
              <a:t>Dbeaver</a:t>
            </a:r>
            <a:r>
              <a:rPr lang="zh-CN" altLang="en-US" dirty="0"/>
              <a:t>、</a:t>
            </a:r>
            <a:r>
              <a:rPr lang="en-US" altLang="zh-CN" dirty="0"/>
              <a:t>SQuirrel SQL Client</a:t>
            </a:r>
            <a:r>
              <a:rPr lang="zh-CN" altLang="en-US" dirty="0"/>
              <a:t>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可以在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MAC</a:t>
            </a:r>
            <a:r>
              <a:rPr lang="zh-CN" altLang="en-US" dirty="0"/>
              <a:t>平台中通过</a:t>
            </a:r>
            <a:r>
              <a:rPr lang="en-US" altLang="zh-CN" dirty="0"/>
              <a:t>JDBC</a:t>
            </a:r>
            <a:r>
              <a:rPr lang="zh-CN" altLang="en-US" dirty="0"/>
              <a:t>连接</a:t>
            </a:r>
            <a:r>
              <a:rPr lang="en-US" altLang="zh-CN" dirty="0"/>
              <a:t>HiveServer2</a:t>
            </a:r>
            <a:r>
              <a:rPr lang="zh-CN" altLang="en-US" dirty="0"/>
              <a:t>的图形界面工具；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这类工具往往专门针对</a:t>
            </a:r>
            <a:r>
              <a:rPr lang="en-US" altLang="zh-CN" dirty="0"/>
              <a:t>SQL</a:t>
            </a:r>
            <a:r>
              <a:rPr lang="zh-CN" altLang="en-US" dirty="0"/>
              <a:t>类软件进行开发优化、页面美观大方，操作简洁，更重要的是</a:t>
            </a:r>
            <a:r>
              <a:rPr lang="en-US" altLang="zh-CN" dirty="0"/>
              <a:t>SQL</a:t>
            </a:r>
            <a:r>
              <a:rPr lang="zh-CN" altLang="en-US" dirty="0"/>
              <a:t>编辑环境优雅；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SQL</a:t>
            </a:r>
            <a:r>
              <a:rPr lang="zh-CN" altLang="en-US" dirty="0"/>
              <a:t>语法智能提示补全、关键字高亮、查询结果智能显示、按钮操作大于命令操作；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常见的开发方式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415" y="3512321"/>
            <a:ext cx="6096528" cy="28949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2667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当需要通过</a:t>
            </a:r>
            <a:r>
              <a:rPr lang="en-US" altLang="zh-CN" dirty="0"/>
              <a:t>Hive</a:t>
            </a:r>
            <a:r>
              <a:rPr lang="zh-CN" altLang="en-US" dirty="0"/>
              <a:t>完全管理控制表的整个生命周期时，请使用内部表。</a:t>
            </a:r>
          </a:p>
          <a:p>
            <a:r>
              <a:rPr lang="zh-CN" altLang="en-US" dirty="0"/>
              <a:t>当数据来之不易，防止误删，请使用外部表，因为即使删除表，文件也会被保留。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</a:t>
            </a:r>
            <a:r>
              <a:rPr lang="zh-CN" altLang="en-US" dirty="0"/>
              <a:t>内、外部表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如何选择内、外部表</a:t>
            </a:r>
          </a:p>
        </p:txBody>
      </p:sp>
    </p:spTree>
    <p:extLst>
      <p:ext uri="{BB962C8B-B14F-4D97-AF65-F5344CB8AC3E}">
        <p14:creationId xmlns:p14="http://schemas.microsoft.com/office/powerpoint/2010/main" val="442073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在创建外部表的时候，可以使用</a:t>
            </a:r>
            <a:r>
              <a:rPr lang="en-US" altLang="zh-CN" dirty="0"/>
              <a:t>location</a:t>
            </a:r>
            <a:r>
              <a:rPr lang="zh-CN" altLang="en-US" dirty="0"/>
              <a:t>指定存储位置路径，如果不指定会如何？</a:t>
            </a:r>
            <a:endParaRPr lang="en-US" altLang="zh-CN" dirty="0"/>
          </a:p>
          <a:p>
            <a:r>
              <a:rPr lang="zh-CN" altLang="en-US" dirty="0"/>
              <a:t>创建内部表的时候，是否可以使用</a:t>
            </a:r>
            <a:r>
              <a:rPr lang="en-US" altLang="zh-CN" dirty="0"/>
              <a:t>location</a:t>
            </a:r>
            <a:r>
              <a:rPr lang="zh-CN" altLang="en-US" dirty="0"/>
              <a:t>指定？</a:t>
            </a:r>
            <a:endParaRPr lang="en-US" altLang="zh-CN" dirty="0"/>
          </a:p>
          <a:p>
            <a:r>
              <a:rPr lang="zh-CN" altLang="en-US" dirty="0"/>
              <a:t>是否意味着</a:t>
            </a:r>
            <a:r>
              <a:rPr lang="en-US" altLang="zh-CN" dirty="0"/>
              <a:t>Hive</a:t>
            </a:r>
            <a:r>
              <a:rPr lang="zh-CN" altLang="en-US" dirty="0"/>
              <a:t>表的数据在</a:t>
            </a:r>
            <a:r>
              <a:rPr lang="en-US" altLang="zh-CN" dirty="0"/>
              <a:t>HDFS</a:t>
            </a:r>
            <a:r>
              <a:rPr lang="zh-CN" altLang="en-US" dirty="0"/>
              <a:t>上的位置不是一定要在</a:t>
            </a:r>
            <a:r>
              <a:rPr lang="en-US" altLang="zh-CN" dirty="0"/>
              <a:t>/user/hive/warehouse</a:t>
            </a:r>
            <a:r>
              <a:rPr lang="zh-CN" altLang="en-US" dirty="0"/>
              <a:t>下？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Location</a:t>
            </a:r>
            <a:r>
              <a:rPr lang="zh-CN" altLang="en-US" dirty="0"/>
              <a:t>再探究</a:t>
            </a:r>
          </a:p>
        </p:txBody>
      </p:sp>
    </p:spTree>
    <p:extLst>
      <p:ext uri="{BB962C8B-B14F-4D97-AF65-F5344CB8AC3E}">
        <p14:creationId xmlns:p14="http://schemas.microsoft.com/office/powerpoint/2010/main" val="7149302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在创建外部表的时候，可以使用</a:t>
            </a:r>
            <a:r>
              <a:rPr lang="en-US" altLang="zh-CN" dirty="0"/>
              <a:t>location</a:t>
            </a:r>
            <a:r>
              <a:rPr lang="zh-CN" altLang="en-US" dirty="0"/>
              <a:t>指定存储位置路径，如果不指定会如何？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92D050"/>
                </a:solidFill>
              </a:rPr>
              <a:t>如果不指定</a:t>
            </a:r>
            <a:r>
              <a:rPr lang="en-US" altLang="zh-CN" dirty="0">
                <a:solidFill>
                  <a:srgbClr val="92D050"/>
                </a:solidFill>
              </a:rPr>
              <a:t>location</a:t>
            </a:r>
            <a:r>
              <a:rPr lang="zh-CN" altLang="en-US" dirty="0">
                <a:solidFill>
                  <a:srgbClr val="92D050"/>
                </a:solidFill>
              </a:rPr>
              <a:t>，外部表的默认路径也是位于</a:t>
            </a:r>
            <a:r>
              <a:rPr lang="en-US" altLang="zh-CN" dirty="0">
                <a:solidFill>
                  <a:srgbClr val="92D050"/>
                </a:solidFill>
              </a:rPr>
              <a:t>/user/hive/warehouse</a:t>
            </a:r>
            <a:r>
              <a:rPr lang="zh-CN" altLang="en-US" dirty="0">
                <a:solidFill>
                  <a:srgbClr val="92D050"/>
                </a:solidFill>
              </a:rPr>
              <a:t>，由默认参数控制。</a:t>
            </a:r>
          </a:p>
          <a:p>
            <a:r>
              <a:rPr lang="zh-CN" altLang="en-US" dirty="0"/>
              <a:t>创建内部表的时候，是否可以使用</a:t>
            </a:r>
            <a:r>
              <a:rPr lang="en-US" altLang="zh-CN" dirty="0"/>
              <a:t>location</a:t>
            </a:r>
            <a:r>
              <a:rPr lang="zh-CN" altLang="en-US" dirty="0"/>
              <a:t>指定？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92D050"/>
                </a:solidFill>
              </a:rPr>
              <a:t>内部表可以使用</a:t>
            </a:r>
            <a:r>
              <a:rPr lang="en-US" altLang="zh-CN" dirty="0">
                <a:solidFill>
                  <a:srgbClr val="92D050"/>
                </a:solidFill>
              </a:rPr>
              <a:t>location</a:t>
            </a:r>
            <a:r>
              <a:rPr lang="zh-CN" altLang="en-US" dirty="0">
                <a:solidFill>
                  <a:srgbClr val="92D050"/>
                </a:solidFill>
              </a:rPr>
              <a:t>指定位置的。</a:t>
            </a:r>
          </a:p>
          <a:p>
            <a:r>
              <a:rPr lang="zh-CN" altLang="en-US" dirty="0"/>
              <a:t>是否意味着</a:t>
            </a:r>
            <a:r>
              <a:rPr lang="en-US" altLang="zh-CN" dirty="0"/>
              <a:t>Hive</a:t>
            </a:r>
            <a:r>
              <a:rPr lang="zh-CN" altLang="en-US" dirty="0"/>
              <a:t>表的数据在</a:t>
            </a:r>
            <a:r>
              <a:rPr lang="en-US" altLang="zh-CN" dirty="0"/>
              <a:t>HDFS</a:t>
            </a:r>
            <a:r>
              <a:rPr lang="zh-CN" altLang="en-US" dirty="0"/>
              <a:t>上的位置不是一定要在</a:t>
            </a:r>
            <a:r>
              <a:rPr lang="en-US" altLang="zh-CN" dirty="0"/>
              <a:t>/user/hive/warehouse</a:t>
            </a:r>
            <a:r>
              <a:rPr lang="zh-CN" altLang="en-US" dirty="0"/>
              <a:t>下？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不一定，</a:t>
            </a:r>
            <a:r>
              <a:rPr lang="en-US" altLang="zh-CN" dirty="0">
                <a:solidFill>
                  <a:srgbClr val="92D050"/>
                </a:solidFill>
              </a:rPr>
              <a:t>Hive</a:t>
            </a:r>
            <a:r>
              <a:rPr lang="zh-CN" altLang="en-US" dirty="0">
                <a:solidFill>
                  <a:srgbClr val="92D050"/>
                </a:solidFill>
              </a:rPr>
              <a:t>中表数据存储位置，不管内部表还是外部表，默认都是在</a:t>
            </a:r>
            <a:r>
              <a:rPr lang="en-US" altLang="zh-CN" dirty="0">
                <a:solidFill>
                  <a:srgbClr val="92D050"/>
                </a:solidFill>
              </a:rPr>
              <a:t>/user/hive/warehouse</a:t>
            </a:r>
            <a:r>
              <a:rPr lang="zh-CN" altLang="en-US" dirty="0">
                <a:solidFill>
                  <a:srgbClr val="92D050"/>
                </a:solidFill>
              </a:rPr>
              <a:t>，当然可以在建表的时候通过</a:t>
            </a:r>
            <a:r>
              <a:rPr lang="en-US" altLang="zh-CN" dirty="0">
                <a:solidFill>
                  <a:srgbClr val="92D050"/>
                </a:solidFill>
              </a:rPr>
              <a:t>location</a:t>
            </a:r>
            <a:r>
              <a:rPr lang="zh-CN" altLang="en-US" dirty="0">
                <a:solidFill>
                  <a:srgbClr val="92D050"/>
                </a:solidFill>
              </a:rPr>
              <a:t>关键字指定存储位置在</a:t>
            </a:r>
            <a:r>
              <a:rPr lang="en-US" altLang="zh-CN" dirty="0">
                <a:solidFill>
                  <a:srgbClr val="92D050"/>
                </a:solidFill>
              </a:rPr>
              <a:t>HDFS</a:t>
            </a:r>
            <a:r>
              <a:rPr lang="zh-CN" altLang="en-US" dirty="0">
                <a:solidFill>
                  <a:srgbClr val="92D050"/>
                </a:solidFill>
              </a:rPr>
              <a:t>的任意路径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表对应的数据在</a:t>
            </a:r>
            <a:r>
              <a:rPr lang="en-US" altLang="zh-CN" dirty="0"/>
              <a:t>HDFS</a:t>
            </a:r>
            <a:r>
              <a:rPr lang="zh-CN" altLang="en-US" dirty="0"/>
              <a:t>上的存储位置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Location</a:t>
            </a:r>
            <a:r>
              <a:rPr lang="zh-CN" altLang="en-US" dirty="0"/>
              <a:t>关键字的作用</a:t>
            </a:r>
          </a:p>
        </p:txBody>
      </p:sp>
    </p:spTree>
    <p:extLst>
      <p:ext uri="{BB962C8B-B14F-4D97-AF65-F5344CB8AC3E}">
        <p14:creationId xmlns:p14="http://schemas.microsoft.com/office/powerpoint/2010/main" val="4042114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内部表、外部表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 Partitioned Tables </a:t>
            </a:r>
            <a:r>
              <a:rPr lang="zh-CN" altLang="en-US" dirty="0">
                <a:solidFill>
                  <a:srgbClr val="FF0000"/>
                </a:solidFill>
              </a:rPr>
              <a:t>分区表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Bucketed Tables </a:t>
            </a:r>
            <a:r>
              <a:rPr lang="zh-CN" altLang="en-US" dirty="0">
                <a:solidFill>
                  <a:schemeClr val="tx1"/>
                </a:solidFill>
              </a:rPr>
              <a:t>分桶表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77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分区表产生背景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现有</a:t>
            </a:r>
            <a:r>
              <a:rPr lang="en-US" altLang="zh-CN" dirty="0"/>
              <a:t>6</a:t>
            </a:r>
            <a:r>
              <a:rPr lang="zh-CN" altLang="en-US" dirty="0"/>
              <a:t>份结构化数据文件，分别记录了</a:t>
            </a:r>
            <a:r>
              <a:rPr lang="en-US" altLang="zh-CN" dirty="0"/>
              <a:t>《</a:t>
            </a:r>
            <a:r>
              <a:rPr lang="zh-CN" altLang="en-US" dirty="0"/>
              <a:t>王者荣耀</a:t>
            </a:r>
            <a:r>
              <a:rPr lang="en-US" altLang="zh-CN" dirty="0"/>
              <a:t>》</a:t>
            </a:r>
            <a:r>
              <a:rPr lang="zh-CN" altLang="en-US" dirty="0"/>
              <a:t>中</a:t>
            </a:r>
            <a:r>
              <a:rPr lang="en-US" altLang="zh-CN" dirty="0"/>
              <a:t>6</a:t>
            </a:r>
            <a:r>
              <a:rPr lang="zh-CN" altLang="en-US" dirty="0"/>
              <a:t>种位置的英雄相关信息。</a:t>
            </a:r>
            <a:endParaRPr lang="en-US" altLang="zh-CN" dirty="0"/>
          </a:p>
          <a:p>
            <a:r>
              <a:rPr lang="zh-CN" altLang="en-US" dirty="0"/>
              <a:t>现要求通过建立一张表</a:t>
            </a:r>
            <a:r>
              <a:rPr lang="en-US" altLang="zh-CN" dirty="0"/>
              <a:t>t_all_hero</a:t>
            </a:r>
            <a:r>
              <a:rPr lang="zh-CN" altLang="en-US" dirty="0"/>
              <a:t>，把</a:t>
            </a:r>
            <a:r>
              <a:rPr lang="en-US" altLang="zh-CN" dirty="0"/>
              <a:t>6</a:t>
            </a:r>
            <a:r>
              <a:rPr lang="zh-CN" altLang="en-US" dirty="0"/>
              <a:t>份文件同时映射加载。</a:t>
            </a:r>
          </a:p>
        </p:txBody>
      </p:sp>
    </p:spTree>
    <p:extLst>
      <p:ext uri="{BB962C8B-B14F-4D97-AF65-F5344CB8AC3E}">
        <p14:creationId xmlns:p14="http://schemas.microsoft.com/office/powerpoint/2010/main" val="6712680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建表并且加载数据文件到</a:t>
            </a:r>
            <a:r>
              <a:rPr lang="en-US" altLang="zh-CN" dirty="0"/>
              <a:t>HDFS</a:t>
            </a:r>
            <a:r>
              <a:rPr lang="zh-CN" altLang="en-US" dirty="0"/>
              <a:t>指定路径下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产生背景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2978253"/>
            <a:ext cx="3006541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273899" y="3914066"/>
            <a:ext cx="978408" cy="484632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85" y="3145177"/>
            <a:ext cx="5769775" cy="21591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85237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现要求查询</a:t>
            </a:r>
            <a:r>
              <a:rPr lang="en-US" altLang="zh-CN" dirty="0"/>
              <a:t>role_main</a:t>
            </a:r>
            <a:r>
              <a:rPr lang="zh-CN" altLang="zh-CN" dirty="0"/>
              <a:t>主要定位是射手并且</a:t>
            </a:r>
            <a:r>
              <a:rPr lang="en-US" altLang="zh-CN" dirty="0"/>
              <a:t>hp_max</a:t>
            </a:r>
            <a:r>
              <a:rPr lang="zh-CN" altLang="zh-CN" dirty="0"/>
              <a:t>最大生命大于</a:t>
            </a:r>
            <a:r>
              <a:rPr lang="en-US" altLang="zh-CN" dirty="0"/>
              <a:t>6000</a:t>
            </a:r>
            <a:r>
              <a:rPr lang="zh-CN" altLang="zh-CN" dirty="0"/>
              <a:t>的有几个，</a:t>
            </a:r>
            <a:r>
              <a:rPr lang="en-US" altLang="zh-CN" dirty="0"/>
              <a:t>sql</a:t>
            </a:r>
            <a:r>
              <a:rPr lang="zh-CN" altLang="zh-CN" dirty="0"/>
              <a:t>语句如下：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产生背景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907433" y="2713334"/>
            <a:ext cx="6356492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主要定位是射手并且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hp_max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最大生命大于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的有几个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"archer"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5614587" y="3426120"/>
            <a:ext cx="683663" cy="816080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46" y="4320691"/>
            <a:ext cx="6803055" cy="22268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05755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where</a:t>
            </a:r>
            <a:r>
              <a:rPr lang="zh-CN" altLang="en-US" dirty="0"/>
              <a:t>语句的背后</a:t>
            </a:r>
            <a:r>
              <a:rPr lang="zh-CN" altLang="en-US" b="1" dirty="0">
                <a:solidFill>
                  <a:srgbClr val="FF0000"/>
                </a:solidFill>
              </a:rPr>
              <a:t>需要进行全表扫描</a:t>
            </a:r>
            <a:r>
              <a:rPr lang="zh-CN" altLang="en-US" dirty="0"/>
              <a:t>才能过滤出结果，对于</a:t>
            </a:r>
            <a:r>
              <a:rPr lang="en-US" altLang="zh-CN" dirty="0"/>
              <a:t>hive</a:t>
            </a:r>
            <a:r>
              <a:rPr lang="zh-CN" altLang="en-US" dirty="0"/>
              <a:t>来说需要扫描每一个文件。如果数据</a:t>
            </a:r>
            <a:r>
              <a:rPr lang="zh-CN" altLang="en-US" dirty="0">
                <a:solidFill>
                  <a:srgbClr val="FF0000"/>
                </a:solidFill>
              </a:rPr>
              <a:t>文件个数特别多的话，扫描效率很慢也没必要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本需求中，只需要扫描</a:t>
            </a:r>
            <a:r>
              <a:rPr lang="en-US" altLang="zh-CN" dirty="0"/>
              <a:t>archer.txt</a:t>
            </a:r>
            <a:r>
              <a:rPr lang="zh-CN" altLang="en-US" dirty="0"/>
              <a:t>文件即可，</a:t>
            </a:r>
            <a:r>
              <a:rPr lang="zh-CN" altLang="en-US" dirty="0">
                <a:solidFill>
                  <a:srgbClr val="92D050"/>
                </a:solidFill>
              </a:rPr>
              <a:t>如何优化可以加快查询，减少全表扫描呢？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指定文件扫描</a:t>
            </a:r>
            <a:r>
              <a:rPr lang="zh-CN" altLang="en-US" dirty="0"/>
              <a:t>和全表扫描，效率还是存在差异的。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分区表产生背景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828607" y="1346007"/>
            <a:ext cx="6356492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主要定位是射手并且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hp_max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最大生命大于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的有几个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"archer"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618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Hive</a:t>
            </a:r>
            <a:r>
              <a:rPr lang="zh-CN" altLang="en-US" dirty="0"/>
              <a:t>表对应的数据量大、文件个数多时，为了</a:t>
            </a:r>
            <a:r>
              <a:rPr lang="zh-CN" altLang="en-US" b="1" dirty="0">
                <a:solidFill>
                  <a:srgbClr val="FF0000"/>
                </a:solidFill>
              </a:rPr>
              <a:t>避免查询时全表扫描数据</a:t>
            </a:r>
            <a:r>
              <a:rPr lang="zh-CN" altLang="en-US" dirty="0"/>
              <a:t>，</a:t>
            </a:r>
            <a:r>
              <a:rPr lang="en-US" altLang="zh-CN" dirty="0"/>
              <a:t>Hive</a:t>
            </a:r>
            <a:r>
              <a:rPr lang="zh-CN" altLang="en-US" dirty="0"/>
              <a:t>支持</a:t>
            </a:r>
            <a:r>
              <a:rPr lang="zh-CN" altLang="en-US" dirty="0">
                <a:solidFill>
                  <a:srgbClr val="92D050"/>
                </a:solidFill>
              </a:rPr>
              <a:t>根据指定的字段对表进行分区</a:t>
            </a:r>
            <a:r>
              <a:rPr lang="zh-CN" altLang="en-US" dirty="0"/>
              <a:t>，分区的字段可以是日期、地域、种类等具有标识意义的字段。</a:t>
            </a:r>
            <a:endParaRPr lang="en-US" altLang="zh-CN" dirty="0"/>
          </a:p>
          <a:p>
            <a:r>
              <a:rPr lang="zh-CN" altLang="en-US" dirty="0"/>
              <a:t>比如把一整年的数据根据月份划分</a:t>
            </a:r>
            <a:r>
              <a:rPr lang="en-US" altLang="zh-CN" dirty="0"/>
              <a:t>12</a:t>
            </a:r>
            <a:r>
              <a:rPr lang="zh-CN" altLang="en-US" dirty="0"/>
              <a:t>个月（</a:t>
            </a:r>
            <a:r>
              <a:rPr lang="en-US" altLang="zh-CN" dirty="0"/>
              <a:t>12</a:t>
            </a:r>
            <a:r>
              <a:rPr lang="zh-CN" altLang="en-US" dirty="0"/>
              <a:t>个分区），后续就可以查询指定月份分区的数据，尽可能避免了全表扫描查询。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60" y="2982481"/>
            <a:ext cx="6210838" cy="33545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683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完整语法树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</a:rPr>
              <a:t>  CREATE</a:t>
            </a:r>
            <a:r>
              <a:rPr lang="en-US" altLang="zh-CN" sz="1600" dirty="0"/>
              <a:t> 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623701" y="3478138"/>
            <a:ext cx="579404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IntelliJ IDEA</a:t>
            </a:r>
            <a:r>
              <a:rPr lang="zh-CN" altLang="en-US" dirty="0"/>
              <a:t>是</a:t>
            </a:r>
            <a:r>
              <a:rPr lang="en-US" altLang="zh-CN" dirty="0"/>
              <a:t>JetBrains</a:t>
            </a:r>
            <a:r>
              <a:rPr lang="zh-CN" altLang="en-US" dirty="0"/>
              <a:t>公司的产品，是</a:t>
            </a:r>
            <a:r>
              <a:rPr lang="en-US" altLang="zh-CN" dirty="0"/>
              <a:t>java</a:t>
            </a:r>
            <a:r>
              <a:rPr lang="zh-CN" altLang="en-US" dirty="0"/>
              <a:t>编程语言开发的集成环境。</a:t>
            </a:r>
            <a:endParaRPr lang="en-US" altLang="zh-CN" dirty="0"/>
          </a:p>
          <a:p>
            <a:r>
              <a:rPr lang="zh-CN" altLang="en-US" dirty="0"/>
              <a:t>在业界被公认为最好的</a:t>
            </a:r>
            <a:r>
              <a:rPr lang="en-US" altLang="zh-CN" dirty="0"/>
              <a:t>java</a:t>
            </a:r>
            <a:r>
              <a:rPr lang="zh-CN" altLang="en-US" dirty="0"/>
              <a:t>开发工具，尤其在智能代码助手、代码自动提示、重构、代码分析、 创新的</a:t>
            </a:r>
            <a:r>
              <a:rPr lang="en-US" altLang="zh-CN" dirty="0"/>
              <a:t>GUI</a:t>
            </a:r>
            <a:r>
              <a:rPr lang="zh-CN" altLang="en-US" dirty="0"/>
              <a:t>设计等方面的功能可以说是超常的。</a:t>
            </a:r>
            <a:endParaRPr lang="en-US" altLang="zh-CN" dirty="0"/>
          </a:p>
          <a:p>
            <a:r>
              <a:rPr lang="en-US" altLang="zh-CN" dirty="0"/>
              <a:t>IntelliJ IDEA </a:t>
            </a:r>
            <a:r>
              <a:rPr lang="zh-CN" altLang="en-US" dirty="0"/>
              <a:t>还有丰富的插件，其中就内置集成了</a:t>
            </a:r>
            <a:r>
              <a:rPr lang="en-US" altLang="zh-CN" dirty="0"/>
              <a:t>Database</a:t>
            </a:r>
            <a:r>
              <a:rPr lang="zh-CN" altLang="en-US" dirty="0"/>
              <a:t>插件，支持操作各种主流的数据库、数据仓库。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155" y="3277822"/>
            <a:ext cx="3263048" cy="34592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98135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分区表语法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注意：</a:t>
            </a:r>
            <a:r>
              <a:rPr lang="zh-CN" altLang="zh-CN" b="1" dirty="0">
                <a:solidFill>
                  <a:srgbClr val="FF0000"/>
                </a:solidFill>
              </a:rPr>
              <a:t>分区字段不能是表中已经存在的字段</a:t>
            </a:r>
            <a:r>
              <a:rPr lang="zh-CN" altLang="zh-CN" dirty="0"/>
              <a:t>，因为分区字段最终也会以虚拟字段的形式显示在表结构上。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565995" y="3294446"/>
            <a:ext cx="5039367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分区表建表语法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table_name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column1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column2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....)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partition1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partition2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data_type,…);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53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/>
              <a:t>针对《王者荣耀》英雄数据，重新创建一张分区表</a:t>
            </a:r>
            <a:r>
              <a:rPr lang="en-US" altLang="zh-CN" b="1" dirty="0"/>
              <a:t>t_all_hero_part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92D050"/>
                </a:solidFill>
              </a:rPr>
              <a:t>以</a:t>
            </a:r>
            <a:r>
              <a:rPr lang="en-US" altLang="zh-CN" dirty="0">
                <a:solidFill>
                  <a:srgbClr val="92D050"/>
                </a:solidFill>
              </a:rPr>
              <a:t>role</a:t>
            </a:r>
            <a:r>
              <a:rPr lang="zh-CN" altLang="zh-CN" dirty="0">
                <a:solidFill>
                  <a:srgbClr val="92D050"/>
                </a:solidFill>
              </a:rPr>
              <a:t>角色作为分区字段</a:t>
            </a:r>
            <a:r>
              <a:rPr lang="zh-CN" altLang="zh-CN" dirty="0"/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565995" y="2509425"/>
            <a:ext cx="5039367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3" y="5474497"/>
            <a:ext cx="5274310" cy="11601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59814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所谓</a:t>
            </a:r>
            <a:r>
              <a:rPr lang="zh-CN" altLang="en-US" b="1" dirty="0">
                <a:solidFill>
                  <a:srgbClr val="92D050"/>
                </a:solidFill>
              </a:rPr>
              <a:t>静态分区</a:t>
            </a:r>
            <a:r>
              <a:rPr lang="zh-CN" altLang="en-US" dirty="0"/>
              <a:t>指的是</a:t>
            </a:r>
            <a:r>
              <a:rPr lang="zh-CN" altLang="en-US" dirty="0">
                <a:solidFill>
                  <a:srgbClr val="92D050"/>
                </a:solidFill>
              </a:rPr>
              <a:t>分区的属性值是由用户在加载数据的时候手动指定</a:t>
            </a:r>
            <a:r>
              <a:rPr lang="zh-CN" altLang="en-US" dirty="0"/>
              <a:t>的。</a:t>
            </a:r>
          </a:p>
          <a:p>
            <a:r>
              <a:rPr lang="zh-CN" altLang="en-US" dirty="0"/>
              <a:t>语法如下：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Local</a:t>
            </a:r>
            <a:r>
              <a:rPr lang="zh-CN" altLang="en-US" dirty="0"/>
              <a:t>参数用于指定</a:t>
            </a:r>
            <a:r>
              <a:rPr lang="zh-CN" altLang="en-US" dirty="0">
                <a:solidFill>
                  <a:srgbClr val="92D050"/>
                </a:solidFill>
              </a:rPr>
              <a:t>待加载的</a:t>
            </a:r>
            <a:r>
              <a:rPr lang="zh-CN" altLang="zh-CN" dirty="0">
                <a:solidFill>
                  <a:srgbClr val="92D050"/>
                </a:solidFill>
              </a:rPr>
              <a:t>数据是位于本地文件系统还是</a:t>
            </a:r>
            <a:r>
              <a:rPr lang="en-US" altLang="zh-CN" dirty="0">
                <a:solidFill>
                  <a:srgbClr val="92D050"/>
                </a:solidFill>
              </a:rPr>
              <a:t>HDFS</a:t>
            </a:r>
            <a:r>
              <a:rPr lang="zh-CN" altLang="zh-CN" dirty="0">
                <a:solidFill>
                  <a:srgbClr val="92D050"/>
                </a:solidFill>
              </a:rPr>
              <a:t>文件系统</a:t>
            </a:r>
            <a:r>
              <a:rPr lang="zh-CN" altLang="zh-CN" dirty="0"/>
              <a:t>。关于</a:t>
            </a:r>
            <a:r>
              <a:rPr lang="en-US" altLang="zh-CN" dirty="0"/>
              <a:t>load</a:t>
            </a:r>
            <a:r>
              <a:rPr lang="zh-CN" altLang="zh-CN" dirty="0"/>
              <a:t>语句后续详细展开讲解。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分区表数据加载</a:t>
            </a:r>
            <a:r>
              <a:rPr lang="en-US" altLang="zh-CN" dirty="0"/>
              <a:t>--</a:t>
            </a:r>
            <a:r>
              <a:rPr lang="zh-CN" altLang="en-US" dirty="0"/>
              <a:t>静态分区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094777" y="2576599"/>
            <a:ext cx="5981803" cy="27699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local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'filepath 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tablename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分区字段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分区值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...);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074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静态加载数据操作如下，文件都位于</a:t>
            </a:r>
            <a:r>
              <a:rPr lang="en-US" altLang="zh-CN" dirty="0"/>
              <a:t>Hive</a:t>
            </a:r>
            <a:r>
              <a:rPr lang="zh-CN" altLang="en-US" dirty="0"/>
              <a:t>服务器所在机器本地文件系统上（</a:t>
            </a:r>
            <a:r>
              <a:rPr lang="en-US" altLang="zh-CN" dirty="0"/>
              <a:t>node1</a:t>
            </a:r>
            <a:r>
              <a:rPr lang="zh-CN" altLang="en-US" dirty="0"/>
              <a:t>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分区表数据加载</a:t>
            </a:r>
            <a:r>
              <a:rPr lang="en-US" altLang="zh-CN" dirty="0"/>
              <a:t>--</a:t>
            </a:r>
            <a:r>
              <a:rPr lang="zh-CN" altLang="en-US" dirty="0"/>
              <a:t>静态分区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1791" y="3075174"/>
            <a:ext cx="4687072" cy="2211705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973652" y="3580863"/>
            <a:ext cx="7075917" cy="120032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'/root/hivedata/archer.txt'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'sheshou'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'/root/hivedata/assassin.txt'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'cike'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'/root/hivedata/mage.txt'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'fashi'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'/root/hivedata/support.txt'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'fuzhu'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'/root/hivedata/tank.txt'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'tanke'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'/root/hivedata/warrior.txt'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'zhanshi'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73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外表上看起来分区表好像没多大变化，只不过多了一个分区字段。实际上</a:t>
            </a:r>
            <a:r>
              <a:rPr lang="zh-CN" altLang="en-US" dirty="0">
                <a:solidFill>
                  <a:srgbClr val="92D050"/>
                </a:solidFill>
              </a:rPr>
              <a:t>分区表在底层管理数据的方式发生了改变</a:t>
            </a:r>
            <a:r>
              <a:rPr lang="zh-CN" altLang="en-US" dirty="0"/>
              <a:t>。这里直接去</a:t>
            </a:r>
            <a:r>
              <a:rPr lang="en-US" altLang="zh-CN" dirty="0"/>
              <a:t>HDFS</a:t>
            </a:r>
            <a:r>
              <a:rPr lang="zh-CN" altLang="en-US" dirty="0"/>
              <a:t>查看区别。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本质</a:t>
            </a:r>
          </a:p>
        </p:txBody>
      </p:sp>
      <p:sp>
        <p:nvSpPr>
          <p:cNvPr id="2" name="矩形 1"/>
          <p:cNvSpPr/>
          <p:nvPr/>
        </p:nvSpPr>
        <p:spPr>
          <a:xfrm>
            <a:off x="1422280" y="2760902"/>
            <a:ext cx="304064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非分区表：</a:t>
            </a:r>
            <a:r>
              <a:rPr lang="en-US" altLang="zh-C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t_all_hero</a:t>
            </a:r>
            <a:endParaRPr lang="zh-CN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29539" y="2792071"/>
            <a:ext cx="3418949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分区表：</a:t>
            </a:r>
            <a:r>
              <a:rPr lang="en-US" altLang="zh-CN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t_all_hero_part</a:t>
            </a:r>
            <a:endParaRPr lang="zh-CN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442180" y="4309084"/>
            <a:ext cx="5274310" cy="2011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下箭头 2"/>
          <p:cNvSpPr/>
          <p:nvPr/>
        </p:nvSpPr>
        <p:spPr>
          <a:xfrm>
            <a:off x="2624984" y="3383723"/>
            <a:ext cx="430138" cy="752029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8623945" y="3430422"/>
            <a:ext cx="430138" cy="752029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416928" y="4309084"/>
            <a:ext cx="5274310" cy="19792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9558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分区的概念提供了一种将</a:t>
            </a:r>
            <a:r>
              <a:rPr lang="en-US" altLang="zh-CN" dirty="0"/>
              <a:t>Hive</a:t>
            </a:r>
            <a:r>
              <a:rPr lang="zh-CN" altLang="en-US" dirty="0"/>
              <a:t>表数据分离为多个文件</a:t>
            </a:r>
            <a:r>
              <a:rPr lang="en-US" altLang="zh-CN" dirty="0"/>
              <a:t>/</a:t>
            </a:r>
            <a:r>
              <a:rPr lang="zh-CN" altLang="en-US" dirty="0"/>
              <a:t>目录的方法。</a:t>
            </a:r>
            <a:endParaRPr lang="en-US" altLang="zh-CN" dirty="0"/>
          </a:p>
          <a:p>
            <a:r>
              <a:rPr lang="zh-CN" altLang="en-US" b="1" dirty="0">
                <a:solidFill>
                  <a:srgbClr val="92D050"/>
                </a:solidFill>
              </a:rPr>
              <a:t>不同分区对应着不同的文件夹，同一分区的数据存储在同一个文件夹下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查询过滤的时候只需要根据分区值找到对应的文件夹，扫描本文件夹下本分区下的文件即可，避免全表数据扫描。</a:t>
            </a:r>
            <a:endParaRPr lang="en-US" altLang="zh-CN" dirty="0"/>
          </a:p>
          <a:p>
            <a:r>
              <a:rPr lang="zh-CN" altLang="en-US" dirty="0"/>
              <a:t>这种</a:t>
            </a:r>
            <a:r>
              <a:rPr lang="zh-CN" altLang="en-US" dirty="0">
                <a:solidFill>
                  <a:srgbClr val="FF0000"/>
                </a:solidFill>
              </a:rPr>
              <a:t>指定分区查询</a:t>
            </a:r>
            <a:r>
              <a:rPr lang="zh-CN" altLang="en-US" dirty="0"/>
              <a:t>的方式叫做</a:t>
            </a:r>
            <a:r>
              <a:rPr lang="zh-CN" altLang="en-US" b="1" dirty="0">
                <a:solidFill>
                  <a:srgbClr val="92D050"/>
                </a:solidFill>
              </a:rPr>
              <a:t>分区裁剪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本质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804" y="2931208"/>
            <a:ext cx="4275190" cy="372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216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分区表的使用重点在于：</a:t>
            </a:r>
          </a:p>
          <a:p>
            <a:pPr marL="0" indent="0">
              <a:buNone/>
            </a:pPr>
            <a:r>
              <a:rPr lang="zh-CN" altLang="en-US" dirty="0"/>
              <a:t>一、建表时根据业务场景</a:t>
            </a:r>
            <a:r>
              <a:rPr lang="zh-CN" altLang="en-US" b="1" dirty="0">
                <a:solidFill>
                  <a:srgbClr val="92D050"/>
                </a:solidFill>
              </a:rPr>
              <a:t>设置合适的分区字段</a:t>
            </a:r>
            <a:r>
              <a:rPr lang="zh-CN" altLang="en-US" dirty="0"/>
              <a:t>。比如日期、地域、类别等；</a:t>
            </a:r>
          </a:p>
          <a:p>
            <a:pPr marL="0" indent="0">
              <a:buNone/>
            </a:pPr>
            <a:r>
              <a:rPr lang="zh-CN" altLang="en-US" dirty="0"/>
              <a:t>二、查询的时候</a:t>
            </a:r>
            <a:r>
              <a:rPr lang="zh-CN" altLang="en-US" b="1" dirty="0">
                <a:solidFill>
                  <a:srgbClr val="92D050"/>
                </a:solidFill>
              </a:rPr>
              <a:t>尽量先使用</a:t>
            </a:r>
            <a:r>
              <a:rPr lang="en-US" altLang="zh-CN" b="1" dirty="0">
                <a:solidFill>
                  <a:srgbClr val="92D050"/>
                </a:solidFill>
              </a:rPr>
              <a:t>where</a:t>
            </a:r>
            <a:r>
              <a:rPr lang="zh-CN" altLang="en-US" b="1" dirty="0">
                <a:solidFill>
                  <a:srgbClr val="92D050"/>
                </a:solidFill>
              </a:rPr>
              <a:t>进行分区过滤</a:t>
            </a:r>
            <a:r>
              <a:rPr lang="zh-CN" altLang="en-US" dirty="0"/>
              <a:t>，查询指定分区的数据，避免全表扫描。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zh-CN" dirty="0"/>
              <a:t>比如：查询英雄主要定位是射手并且最大生命大于</a:t>
            </a:r>
            <a:r>
              <a:rPr lang="en-US" altLang="zh-CN" dirty="0"/>
              <a:t>6000</a:t>
            </a:r>
            <a:r>
              <a:rPr lang="zh-CN" altLang="zh-CN" dirty="0"/>
              <a:t>的个数。使用分区表查询和使用非分区表进行查询，</a:t>
            </a:r>
            <a:r>
              <a:rPr lang="en-US" altLang="zh-CN" dirty="0"/>
              <a:t>SQL</a:t>
            </a:r>
            <a:r>
              <a:rPr lang="zh-CN" altLang="zh-CN" dirty="0"/>
              <a:t>如下</a:t>
            </a:r>
            <a:r>
              <a:rPr lang="zh-CN" altLang="en-US" dirty="0"/>
              <a:t>，</a:t>
            </a:r>
            <a:r>
              <a:rPr lang="zh-CN" altLang="zh-CN" dirty="0"/>
              <a:t>想一想：底层执行性能来说，分区表的优势在哪里？</a:t>
            </a:r>
          </a:p>
          <a:p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547720" y="4580721"/>
            <a:ext cx="7075917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非分区表 全表扫描过滤查询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"archer"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分区表 先基于分区过滤 再查询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count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"sheshou"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6000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412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通过建表语句中关于分区的相关语法可以发现，</a:t>
            </a:r>
            <a:r>
              <a:rPr lang="en-US" altLang="zh-CN" dirty="0"/>
              <a:t>Hive</a:t>
            </a:r>
            <a:r>
              <a:rPr lang="zh-CN" altLang="en-US" dirty="0"/>
              <a:t>支持多个分区字段：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PARTITIONED BY (partition1 data_type, partition2 data_type,….)</a:t>
            </a:r>
            <a:r>
              <a:rPr lang="zh-CN" altLang="en-US" dirty="0"/>
              <a:t>。</a:t>
            </a:r>
          </a:p>
          <a:p>
            <a:r>
              <a:rPr lang="zh-CN" altLang="en-US" dirty="0">
                <a:solidFill>
                  <a:srgbClr val="92D050"/>
                </a:solidFill>
              </a:rPr>
              <a:t>多重分区下，分区之间是一种递进关系，可以理解为在前一个分区的基础上继续分区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HDFS</a:t>
            </a:r>
            <a:r>
              <a:rPr lang="zh-CN" altLang="en-US" dirty="0"/>
              <a:t>的角度来看就是</a:t>
            </a:r>
            <a:r>
              <a:rPr lang="zh-CN" altLang="en-US" b="1" dirty="0">
                <a:solidFill>
                  <a:srgbClr val="92D050"/>
                </a:solidFill>
              </a:rPr>
              <a:t>文件夹下继续划分子文件夹</a:t>
            </a:r>
            <a:r>
              <a:rPr lang="zh-CN" altLang="en-US" dirty="0"/>
              <a:t>。比如：把全国人口数据首先根据省进行分区，然后根据市进行划分，如果你需要甚至可以继续根据区县再划分，此时就是</a:t>
            </a:r>
            <a:r>
              <a:rPr lang="en-US" altLang="zh-CN" dirty="0"/>
              <a:t>3</a:t>
            </a:r>
            <a:r>
              <a:rPr lang="zh-CN" altLang="en-US" dirty="0"/>
              <a:t>分区表。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多重分区表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22" y="3634633"/>
            <a:ext cx="6565113" cy="29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43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多重分区表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1744415" y="1828976"/>
            <a:ext cx="8682527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单分区表，按省份分区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双分区表，按省份和市分区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city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三分区表，按省份、市、县分区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t_user_province_city_county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city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547719" y="4357107"/>
            <a:ext cx="7075917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多分区表的数据插入和查询使用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文件路径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(province=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'shanghai'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load data local inpath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文件路径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t_user_province_city_county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(province=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'zhejiang'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,city=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'hangzhou'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,county=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'xiaoshan'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i="1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t_user_province_city_county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where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province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'zhejiang'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and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city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'hangzhou'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3100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在向</a:t>
            </a:r>
            <a:r>
              <a:rPr lang="en-US" altLang="zh-CN" dirty="0"/>
              <a:t>Hive</a:t>
            </a:r>
            <a:r>
              <a:rPr lang="zh-CN" altLang="en-US" dirty="0"/>
              <a:t>分区表加载数据的时候，我们把使用</a:t>
            </a:r>
            <a:r>
              <a:rPr lang="en-US" altLang="zh-CN" dirty="0"/>
              <a:t>load</a:t>
            </a:r>
            <a:r>
              <a:rPr lang="zh-CN" altLang="en-US" dirty="0"/>
              <a:t>命令手动指定分区值的方式叫做静态加载，那么有没有动态加载？</a:t>
            </a:r>
            <a:endParaRPr lang="en-US" altLang="zh-CN" dirty="0"/>
          </a:p>
          <a:p>
            <a:r>
              <a:rPr lang="zh-CN" altLang="en-US" dirty="0"/>
              <a:t>如果创建的分区很多，是否意味着复制粘贴修改很多</a:t>
            </a:r>
            <a:r>
              <a:rPr lang="en-US" altLang="zh-CN" dirty="0"/>
              <a:t>load</a:t>
            </a:r>
            <a:r>
              <a:rPr lang="zh-CN" altLang="en-US" dirty="0"/>
              <a:t>命令去执行，效率低。有没有高效的方法？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</p:spTree>
    <p:extLst>
      <p:ext uri="{BB962C8B-B14F-4D97-AF65-F5344CB8AC3E}">
        <p14:creationId xmlns:p14="http://schemas.microsoft.com/office/powerpoint/2010/main" val="124590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IDEA</a:t>
            </a:r>
            <a:r>
              <a:rPr lang="zh-CN" altLang="en-US" dirty="0"/>
              <a:t>中的任意工程中，选择</a:t>
            </a:r>
            <a:r>
              <a:rPr lang="en-US" altLang="zh-CN" dirty="0"/>
              <a:t>Database</a:t>
            </a:r>
            <a:r>
              <a:rPr lang="zh-CN" altLang="en-US" dirty="0"/>
              <a:t>标签配置</a:t>
            </a:r>
            <a:r>
              <a:rPr lang="en-US" altLang="zh-CN" dirty="0"/>
              <a:t>Hive</a:t>
            </a:r>
            <a:r>
              <a:rPr lang="zh-CN" altLang="en-US" dirty="0"/>
              <a:t> </a:t>
            </a:r>
            <a:r>
              <a:rPr lang="en-US" altLang="zh-CN" dirty="0"/>
              <a:t>Driver</a:t>
            </a:r>
            <a:r>
              <a:rPr lang="zh-CN" altLang="en-US" dirty="0"/>
              <a:t>驱动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可视化工具</a:t>
            </a:r>
            <a:r>
              <a:rPr lang="en-US" altLang="zh-CN" dirty="0"/>
              <a:t>IntelliJ IDEA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Hive</a:t>
            </a:r>
            <a:r>
              <a:rPr lang="zh-CN" altLang="en-US" dirty="0"/>
              <a:t>数据源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2" y="2719823"/>
            <a:ext cx="4596740" cy="2743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621" y="2573314"/>
            <a:ext cx="6674284" cy="2890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718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所谓</a:t>
            </a:r>
            <a:r>
              <a:rPr lang="zh-CN" altLang="en-US" b="1" dirty="0">
                <a:solidFill>
                  <a:srgbClr val="92D050"/>
                </a:solidFill>
              </a:rPr>
              <a:t>动态分区</a:t>
            </a:r>
            <a:r>
              <a:rPr lang="zh-CN" altLang="en-US" dirty="0"/>
              <a:t>指的是</a:t>
            </a:r>
            <a:r>
              <a:rPr lang="zh-CN" altLang="en-US" dirty="0">
                <a:solidFill>
                  <a:srgbClr val="92D050"/>
                </a:solidFill>
              </a:rPr>
              <a:t>分区的字段值是基于查询结果（参数位置）自动推断出来</a:t>
            </a:r>
            <a:r>
              <a:rPr lang="zh-CN" altLang="en-US" dirty="0"/>
              <a:t>的。核心语法就是</a:t>
            </a:r>
            <a:r>
              <a:rPr lang="en-US" altLang="zh-CN" b="1" dirty="0" err="1">
                <a:solidFill>
                  <a:srgbClr val="FF0000"/>
                </a:solidFill>
              </a:rPr>
              <a:t>insert+select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启用</a:t>
            </a:r>
            <a:r>
              <a:rPr lang="en-US" altLang="zh-CN" dirty="0"/>
              <a:t>hive</a:t>
            </a:r>
            <a:r>
              <a:rPr lang="zh-CN" altLang="en-US" dirty="0"/>
              <a:t>动态分区，需要在</a:t>
            </a:r>
            <a:r>
              <a:rPr lang="en-US" altLang="zh-CN" dirty="0"/>
              <a:t>hive</a:t>
            </a:r>
            <a:r>
              <a:rPr lang="zh-CN" altLang="en-US" dirty="0"/>
              <a:t>会话中设置两个参数：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分区表数据加载</a:t>
            </a:r>
            <a:r>
              <a:rPr lang="en-US" altLang="zh-CN" dirty="0"/>
              <a:t>--</a:t>
            </a:r>
            <a:r>
              <a:rPr lang="zh-CN" altLang="en-US" dirty="0"/>
              <a:t>动态分区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547720" y="3102298"/>
            <a:ext cx="7075917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是否开启动态分区功能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hive.exec.dynamic.partition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=true;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指定动态分区模式，分为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nonstick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非严格模式和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strict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严格模式。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#strict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严格模式要求至少有一个分区为静态分区。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set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hive.exec.dynamic.partition.mode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=nonstrict;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80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创建一张新的分区表，执行动态分区插入。</a:t>
            </a:r>
            <a:endParaRPr lang="en-US" altLang="zh-CN" dirty="0"/>
          </a:p>
          <a:p>
            <a:r>
              <a:rPr lang="zh-CN" altLang="zh-CN" dirty="0"/>
              <a:t>动态分区插入时，分区值是根据查询返回字段位置自动推断的。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分区表数据加载</a:t>
            </a:r>
            <a:r>
              <a:rPr lang="en-US" altLang="zh-CN" dirty="0"/>
              <a:t>--</a:t>
            </a:r>
            <a:r>
              <a:rPr lang="zh-CN" altLang="en-US" dirty="0"/>
              <a:t>动态分区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547720" y="2743375"/>
            <a:ext cx="7075917" cy="323165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创建一张新的分区表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t_all_hero_part_dynamic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t_all_hero_part_dynamic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id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hp_max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mp_max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defense_max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attack_range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role_assist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row format delimited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fields terminated by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\t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执行动态分区插入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insert into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t_all_hero_part_dynamic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partition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select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.*,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role_main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from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t_all_hero tmp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855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一、分区表不是建表的必要语法规则，是一种</a:t>
            </a:r>
            <a:r>
              <a:rPr lang="zh-CN" altLang="en-US" b="1" dirty="0">
                <a:solidFill>
                  <a:srgbClr val="92D050"/>
                </a:solidFill>
              </a:rPr>
              <a:t>优化手段表</a:t>
            </a:r>
            <a:r>
              <a:rPr lang="zh-CN" altLang="en-US" dirty="0"/>
              <a:t>，可选；</a:t>
            </a:r>
          </a:p>
          <a:p>
            <a:pPr marL="0" indent="0">
              <a:buNone/>
            </a:pPr>
            <a:r>
              <a:rPr lang="zh-CN" altLang="en-US" dirty="0"/>
              <a:t>二、</a:t>
            </a:r>
            <a:r>
              <a:rPr lang="zh-CN" altLang="en-US" b="1" dirty="0">
                <a:solidFill>
                  <a:srgbClr val="92D050"/>
                </a:solidFill>
              </a:rPr>
              <a:t>分区字段不能是表中已有的字段</a:t>
            </a:r>
            <a:r>
              <a:rPr lang="zh-CN" altLang="en-US" dirty="0"/>
              <a:t>，不能重复；</a:t>
            </a:r>
          </a:p>
          <a:p>
            <a:pPr marL="0" indent="0">
              <a:buNone/>
            </a:pPr>
            <a:r>
              <a:rPr lang="zh-CN" altLang="en-US" dirty="0"/>
              <a:t>三、分区字段是</a:t>
            </a:r>
            <a:r>
              <a:rPr lang="zh-CN" altLang="en-US" b="1" dirty="0">
                <a:solidFill>
                  <a:srgbClr val="92D050"/>
                </a:solidFill>
              </a:rPr>
              <a:t>虚拟字段</a:t>
            </a:r>
            <a:r>
              <a:rPr lang="zh-CN" altLang="en-US" dirty="0"/>
              <a:t>，其数据并不存储在底层的文件中；</a:t>
            </a:r>
          </a:p>
          <a:p>
            <a:pPr marL="0" indent="0">
              <a:buNone/>
            </a:pPr>
            <a:r>
              <a:rPr lang="zh-CN" altLang="en-US" dirty="0"/>
              <a:t>四、分区字段值的确定来自于用户价值数据手动指定（</a:t>
            </a:r>
            <a:r>
              <a:rPr lang="zh-CN" altLang="en-US" b="1" dirty="0">
                <a:solidFill>
                  <a:srgbClr val="92D050"/>
                </a:solidFill>
              </a:rPr>
              <a:t>静态分区</a:t>
            </a:r>
            <a:r>
              <a:rPr lang="zh-CN" altLang="en-US" dirty="0"/>
              <a:t>）或者根据查询结果位置自动推断（</a:t>
            </a:r>
            <a:r>
              <a:rPr lang="zh-CN" altLang="en-US" b="1" dirty="0">
                <a:solidFill>
                  <a:srgbClr val="92D050"/>
                </a:solidFill>
              </a:rPr>
              <a:t>动态分区</a:t>
            </a:r>
            <a:r>
              <a:rPr lang="zh-CN" altLang="en-US" dirty="0"/>
              <a:t>）</a:t>
            </a:r>
          </a:p>
          <a:p>
            <a:pPr marL="0" indent="0">
              <a:buNone/>
            </a:pPr>
            <a:r>
              <a:rPr lang="zh-CN" altLang="en-US" dirty="0"/>
              <a:t>五、</a:t>
            </a:r>
            <a:r>
              <a:rPr lang="en-US" altLang="zh-CN" dirty="0"/>
              <a:t>Hive</a:t>
            </a:r>
            <a:r>
              <a:rPr lang="zh-CN" altLang="en-US" b="1" dirty="0">
                <a:solidFill>
                  <a:srgbClr val="92D050"/>
                </a:solidFill>
              </a:rPr>
              <a:t>支持多重分区</a:t>
            </a:r>
            <a:r>
              <a:rPr lang="zh-CN" altLang="en-US" dirty="0"/>
              <a:t>，也就是说在分区的基础上继续分区，划分更加细粒度</a:t>
            </a:r>
          </a:p>
          <a:p>
            <a:pPr marL="0" indent="0">
              <a:buNone/>
            </a:pPr>
            <a:r>
              <a:rPr lang="zh-CN" altLang="en-US" dirty="0"/>
              <a:t> 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Partitioned Tables </a:t>
            </a:r>
            <a:r>
              <a:rPr lang="zh-CN" altLang="en-US" dirty="0"/>
              <a:t>分区表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分区表的注意事项</a:t>
            </a:r>
          </a:p>
        </p:txBody>
      </p:sp>
    </p:spTree>
    <p:extLst>
      <p:ext uri="{BB962C8B-B14F-4D97-AF65-F5344CB8AC3E}">
        <p14:creationId xmlns:p14="http://schemas.microsoft.com/office/powerpoint/2010/main" val="22892099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Hive </a:t>
            </a:r>
            <a:r>
              <a:rPr lang="zh-CN" altLang="en-US" dirty="0">
                <a:solidFill>
                  <a:schemeClr val="tx1"/>
                </a:solidFill>
              </a:rPr>
              <a:t>内部表、外部表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Hive Partitioned Tables </a:t>
            </a:r>
            <a:r>
              <a:rPr lang="zh-CN" altLang="en-US" dirty="0">
                <a:solidFill>
                  <a:schemeClr val="tx1"/>
                </a:solidFill>
              </a:rPr>
              <a:t>分区表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Hive Bucketed Tables </a:t>
            </a:r>
            <a:r>
              <a:rPr lang="zh-CN" altLang="en-US" dirty="0">
                <a:solidFill>
                  <a:srgbClr val="FF0000"/>
                </a:solidFill>
              </a:rPr>
              <a:t>分桶表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444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92D050"/>
                </a:solidFill>
              </a:rPr>
              <a:t>分桶表</a:t>
            </a:r>
            <a:r>
              <a:rPr lang="zh-CN" altLang="en-US" dirty="0"/>
              <a:t>也叫做桶表，叫法源自建表语法中</a:t>
            </a:r>
            <a:r>
              <a:rPr lang="en-US" altLang="zh-CN" dirty="0">
                <a:solidFill>
                  <a:srgbClr val="92D050"/>
                </a:solidFill>
              </a:rPr>
              <a:t>bucket</a:t>
            </a:r>
            <a:r>
              <a:rPr lang="zh-CN" altLang="en-US" dirty="0"/>
              <a:t>单词，是一种</a:t>
            </a:r>
            <a:r>
              <a:rPr lang="zh-CN" altLang="en-US" dirty="0">
                <a:solidFill>
                  <a:srgbClr val="92D050"/>
                </a:solidFill>
              </a:rPr>
              <a:t>用于优化查询而设计的表</a:t>
            </a:r>
            <a:r>
              <a:rPr lang="zh-CN" altLang="en-US" dirty="0"/>
              <a:t>类型。</a:t>
            </a:r>
            <a:endParaRPr lang="en-US" altLang="zh-CN" dirty="0"/>
          </a:p>
          <a:p>
            <a:r>
              <a:rPr lang="zh-CN" altLang="en-US" dirty="0"/>
              <a:t>分桶表对应的数据文件在底层会被分解为若干个部分，通俗来说就是被拆分成若干个独立的小文件。</a:t>
            </a:r>
          </a:p>
          <a:p>
            <a:r>
              <a:rPr lang="zh-CN" altLang="en-US" dirty="0"/>
              <a:t>在分桶时，要指定根据哪个字段将数据分为几桶（几个部分）。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概念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99" y="3183752"/>
            <a:ext cx="7260960" cy="33044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71864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分桶规则如下：</a:t>
            </a:r>
            <a:r>
              <a:rPr lang="zh-CN" altLang="en-US" dirty="0">
                <a:solidFill>
                  <a:srgbClr val="92D050"/>
                </a:solidFill>
              </a:rPr>
              <a:t>桶编号相同的数据会被分到同一个桶当中。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>
                <a:solidFill>
                  <a:schemeClr val="tx1"/>
                </a:solidFill>
              </a:rPr>
              <a:t>hash_function</a:t>
            </a:r>
            <a:r>
              <a:rPr lang="zh-CN" altLang="en-US" dirty="0">
                <a:solidFill>
                  <a:schemeClr val="tx1"/>
                </a:solidFill>
              </a:rPr>
              <a:t>取决于分桶字段</a:t>
            </a:r>
            <a:r>
              <a:rPr lang="en-US" altLang="zh-CN" dirty="0" err="1">
                <a:solidFill>
                  <a:schemeClr val="tx1"/>
                </a:solidFill>
              </a:rPr>
              <a:t>bucketing_column</a:t>
            </a:r>
            <a:r>
              <a:rPr lang="zh-CN" altLang="en-US" dirty="0">
                <a:solidFill>
                  <a:schemeClr val="tx1"/>
                </a:solidFill>
              </a:rPr>
              <a:t>的类型：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如果是</a:t>
            </a:r>
            <a:r>
              <a:rPr lang="en-US" altLang="zh-CN" sz="1400" dirty="0">
                <a:solidFill>
                  <a:schemeClr val="tx1"/>
                </a:solidFill>
              </a:rPr>
              <a:t>int</a:t>
            </a:r>
            <a:r>
              <a:rPr lang="zh-CN" altLang="en-US" sz="1400" dirty="0">
                <a:solidFill>
                  <a:schemeClr val="tx1"/>
                </a:solidFill>
              </a:rPr>
              <a:t>类型，</a:t>
            </a:r>
            <a:r>
              <a:rPr lang="en-US" altLang="zh-CN" sz="1400" dirty="0" err="1">
                <a:solidFill>
                  <a:schemeClr val="tx1"/>
                </a:solidFill>
              </a:rPr>
              <a:t>hash_function</a:t>
            </a:r>
            <a:r>
              <a:rPr lang="en-US" altLang="zh-CN" sz="1400" dirty="0">
                <a:solidFill>
                  <a:schemeClr val="tx1"/>
                </a:solidFill>
              </a:rPr>
              <a:t>(int) == int;</a:t>
            </a: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chemeClr val="tx1"/>
                </a:solidFill>
              </a:rPr>
              <a:t>如果是其他比如</a:t>
            </a:r>
            <a:r>
              <a:rPr lang="en-US" altLang="zh-CN" sz="1400" dirty="0">
                <a:solidFill>
                  <a:schemeClr val="tx1"/>
                </a:solidFill>
              </a:rPr>
              <a:t>bigint,string</a:t>
            </a:r>
            <a:r>
              <a:rPr lang="zh-CN" altLang="en-US" sz="1400" dirty="0">
                <a:solidFill>
                  <a:schemeClr val="tx1"/>
                </a:solidFill>
              </a:rPr>
              <a:t>或者复杂数据类型，</a:t>
            </a:r>
            <a:r>
              <a:rPr lang="en-US" altLang="zh-CN" sz="1400" dirty="0" err="1">
                <a:solidFill>
                  <a:schemeClr val="tx1"/>
                </a:solidFill>
              </a:rPr>
              <a:t>hash_function</a:t>
            </a:r>
            <a:r>
              <a:rPr lang="zh-CN" altLang="en-US" sz="1400" dirty="0">
                <a:solidFill>
                  <a:schemeClr val="tx1"/>
                </a:solidFill>
              </a:rPr>
              <a:t>比较棘手，将是从该类型派生的某个数字，比如</a:t>
            </a:r>
            <a:r>
              <a:rPr lang="en-US" altLang="zh-CN" sz="1400" dirty="0">
                <a:solidFill>
                  <a:schemeClr val="tx1"/>
                </a:solidFill>
              </a:rPr>
              <a:t>hashcode</a:t>
            </a:r>
            <a:r>
              <a:rPr lang="zh-CN" altLang="en-US" sz="1400" dirty="0">
                <a:solidFill>
                  <a:schemeClr val="tx1"/>
                </a:solidFill>
              </a:rPr>
              <a:t>值。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规则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547719" y="2256263"/>
            <a:ext cx="7075917" cy="461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Bucket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number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hash_function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(bucketing_column)</a:t>
            </a:r>
            <a:r>
              <a:rPr lang="en-US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 mod </a:t>
            </a:r>
            <a:r>
              <a:rPr lang="en-US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num_buckets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分桶编号 </a:t>
            </a:r>
            <a:r>
              <a:rPr lang="en-US" altLang="zh-CN" sz="1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哈希方法（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分桶字段） </a:t>
            </a:r>
            <a:r>
              <a:rPr lang="en-US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取模 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分桶个数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37" name="Picture 5" descr="Bucketing in Hive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53" y="4521522"/>
            <a:ext cx="53530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661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完整语法树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7148" y="1982625"/>
            <a:ext cx="1070386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</a:rPr>
              <a:t>  CREATE</a:t>
            </a:r>
            <a:r>
              <a:rPr lang="en-US" altLang="zh-CN" sz="1600" dirty="0"/>
              <a:t> [TEMPORARY] [EXTERNAL] </a:t>
            </a:r>
            <a:r>
              <a:rPr lang="en-US" altLang="zh-CN" sz="1600" b="1" dirty="0">
                <a:solidFill>
                  <a:srgbClr val="0070C0"/>
                </a:solidFill>
              </a:rPr>
              <a:t>TABLE</a:t>
            </a:r>
            <a:r>
              <a:rPr lang="en-US" altLang="zh-CN" sz="1600" dirty="0"/>
              <a:t> [IF NOT EXISTS] [db_name.]</a:t>
            </a:r>
            <a:r>
              <a:rPr lang="en-US" altLang="zh-CN" sz="1600" b="1" dirty="0">
                <a:solidFill>
                  <a:srgbClr val="00B050"/>
                </a:solidFill>
              </a:rPr>
              <a:t>table_name</a:t>
            </a:r>
            <a:br>
              <a:rPr lang="en-US" altLang="zh-CN" sz="1600" dirty="0"/>
            </a:br>
            <a:r>
              <a:rPr lang="en-US" altLang="zh-CN" sz="1600" dirty="0"/>
              <a:t>  [(col_name data_type [COMMENT col_comment], ... ]</a:t>
            </a:r>
            <a:br>
              <a:rPr lang="en-US" altLang="zh-CN" sz="1600" dirty="0"/>
            </a:br>
            <a:r>
              <a:rPr lang="en-US" altLang="zh-CN" sz="1600" dirty="0"/>
              <a:t>  [COMMENT table_comment]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PARTITIONED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data_type [COMMENT col_comment], 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CLUSTERED BY </a:t>
            </a:r>
            <a:r>
              <a:rPr lang="en-US" altLang="zh-CN" sz="1600" dirty="0"/>
              <a:t>(col_name, col_name, ...) [</a:t>
            </a:r>
            <a:r>
              <a:rPr lang="en-US" altLang="zh-CN" sz="1600" b="1" dirty="0">
                <a:solidFill>
                  <a:srgbClr val="0070C0"/>
                </a:solidFill>
              </a:rPr>
              <a:t>SORTED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BY</a:t>
            </a:r>
            <a:r>
              <a:rPr lang="en-US" altLang="zh-CN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/>
              <a:t>(col_name [ASC|DESC], ...)] </a:t>
            </a:r>
            <a:r>
              <a:rPr lang="en-US" altLang="zh-CN" sz="1600" b="1" dirty="0">
                <a:solidFill>
                  <a:srgbClr val="0070C0"/>
                </a:solidFill>
              </a:rPr>
              <a:t>INTO</a:t>
            </a:r>
            <a:r>
              <a:rPr lang="en-US" altLang="zh-CN" sz="1600" dirty="0"/>
              <a:t> num_buckets </a:t>
            </a:r>
            <a:r>
              <a:rPr lang="en-US" altLang="zh-CN" sz="1600" b="1" dirty="0">
                <a:solidFill>
                  <a:srgbClr val="0070C0"/>
                </a:solidFill>
              </a:rPr>
              <a:t>BUCKETS</a:t>
            </a:r>
            <a:r>
              <a:rPr lang="en-US" altLang="zh-CN" sz="1600" dirty="0"/>
              <a:t>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ROW FORMAT DELIMITED|SERDE</a:t>
            </a:r>
            <a:r>
              <a:rPr lang="en-US" altLang="zh-CN" sz="1600" dirty="0"/>
              <a:t> serde_name WITH SERDEPROPERTIES (property_name=property_value,...)]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STORED</a:t>
            </a:r>
            <a:r>
              <a:rPr lang="en-US" altLang="zh-CN" sz="1600" dirty="0"/>
              <a:t> AS file_format]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LOCATION</a:t>
            </a:r>
            <a:r>
              <a:rPr lang="en-US" altLang="zh-CN" sz="1600" dirty="0"/>
              <a:t> hdfs_path]</a:t>
            </a:r>
            <a:br>
              <a:rPr lang="en-US" altLang="zh-CN" sz="1600" dirty="0"/>
            </a:br>
            <a:r>
              <a:rPr lang="en-US" altLang="zh-CN" sz="1600" dirty="0"/>
              <a:t>  [</a:t>
            </a:r>
            <a:r>
              <a:rPr lang="en-US" altLang="zh-CN" sz="1600" b="1" dirty="0">
                <a:solidFill>
                  <a:srgbClr val="0070C0"/>
                </a:solidFill>
              </a:rPr>
              <a:t>TBLPROPERTIES</a:t>
            </a:r>
            <a:r>
              <a:rPr lang="en-US" altLang="zh-CN" sz="1600" dirty="0"/>
              <a:t> (property_name=property_value, ...)];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4042167" y="1263360"/>
            <a:ext cx="37451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HIVE DDL CREATE TABLE</a:t>
            </a:r>
            <a:endParaRPr lang="zh-CN" alt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1623701" y="3829050"/>
            <a:ext cx="9171299" cy="3364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68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CLUSTERED BY (col_name)</a:t>
            </a:r>
            <a:r>
              <a:rPr lang="zh-CN" altLang="en-US" dirty="0"/>
              <a:t>表示根据哪个字段进行分；</a:t>
            </a:r>
          </a:p>
          <a:p>
            <a:r>
              <a:rPr lang="en-US" altLang="zh-CN" dirty="0"/>
              <a:t>INTO N BUCKETS</a:t>
            </a:r>
            <a:r>
              <a:rPr lang="zh-CN" altLang="en-US" dirty="0"/>
              <a:t>表示分为几桶（也就是几个部分）。</a:t>
            </a:r>
          </a:p>
          <a:p>
            <a:r>
              <a:rPr lang="zh-CN" altLang="en-US" dirty="0"/>
              <a:t>需要注意的是，</a:t>
            </a:r>
            <a:r>
              <a:rPr lang="zh-CN" altLang="en-US" b="1" dirty="0">
                <a:solidFill>
                  <a:srgbClr val="92D050"/>
                </a:solidFill>
              </a:rPr>
              <a:t>分桶的字段必须是表中已经存在的字段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语法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800215" y="3546678"/>
            <a:ext cx="4570928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分桶表建表语句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EXTERNAL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TABLE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[db_name.]table_name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[(col_name data_type, ...)]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CLUSTERED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(col_name)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BUCKETS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911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现有美国</a:t>
            </a:r>
            <a:r>
              <a:rPr lang="en-US" altLang="zh-CN" dirty="0"/>
              <a:t>2021-1-28</a:t>
            </a:r>
            <a:r>
              <a:rPr lang="zh-CN" altLang="en-US" dirty="0"/>
              <a:t>号，各个县</a:t>
            </a:r>
            <a:r>
              <a:rPr lang="en-US" altLang="zh-CN" dirty="0"/>
              <a:t>county</a:t>
            </a:r>
            <a:r>
              <a:rPr lang="zh-CN" altLang="en-US" dirty="0"/>
              <a:t>的新冠疫情累计案例信息，包括确诊病例和死亡病例，数据格式如下所示；</a:t>
            </a:r>
            <a:endParaRPr lang="en-US" altLang="zh-CN" dirty="0"/>
          </a:p>
          <a:p>
            <a:r>
              <a:rPr lang="zh-CN" altLang="en-US" dirty="0"/>
              <a:t>字段含义：</a:t>
            </a:r>
            <a:r>
              <a:rPr lang="en-US" altLang="zh-CN" dirty="0" err="1"/>
              <a:t>count_date</a:t>
            </a:r>
            <a:r>
              <a:rPr lang="zh-CN" altLang="en-US" dirty="0"/>
              <a:t>（统计日期）</a:t>
            </a:r>
            <a:r>
              <a:rPr lang="en-US" altLang="zh-CN" dirty="0"/>
              <a:t>,county</a:t>
            </a:r>
            <a:r>
              <a:rPr lang="zh-CN" altLang="en-US" dirty="0"/>
              <a:t>（县）</a:t>
            </a:r>
            <a:r>
              <a:rPr lang="en-US" altLang="zh-CN" dirty="0"/>
              <a:t>,state</a:t>
            </a:r>
            <a:r>
              <a:rPr lang="zh-CN" altLang="en-US" dirty="0"/>
              <a:t>（州）</a:t>
            </a:r>
            <a:r>
              <a:rPr lang="en-US" altLang="zh-CN" dirty="0"/>
              <a:t>,</a:t>
            </a:r>
            <a:r>
              <a:rPr lang="en-US" altLang="zh-CN" dirty="0" err="1"/>
              <a:t>fips</a:t>
            </a:r>
            <a:r>
              <a:rPr lang="zh-CN" altLang="en-US" dirty="0"/>
              <a:t>（县编码</a:t>
            </a:r>
            <a:r>
              <a:rPr lang="en-US" altLang="zh-CN" dirty="0"/>
              <a:t>code</a:t>
            </a:r>
            <a:r>
              <a:rPr lang="zh-CN" altLang="en-US" dirty="0"/>
              <a:t>）</a:t>
            </a:r>
            <a:r>
              <a:rPr lang="en-US" altLang="zh-CN" dirty="0"/>
              <a:t>,cases</a:t>
            </a:r>
            <a:r>
              <a:rPr lang="zh-CN" altLang="en-US" dirty="0"/>
              <a:t>（累计确诊病例）</a:t>
            </a:r>
            <a:r>
              <a:rPr lang="en-US" altLang="zh-CN" dirty="0"/>
              <a:t>,deaths</a:t>
            </a:r>
            <a:r>
              <a:rPr lang="zh-CN" altLang="en-US" dirty="0"/>
              <a:t>（累计死亡病例）。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分桶表的创建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85" y="3405840"/>
            <a:ext cx="4938188" cy="20118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387319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state</a:t>
            </a:r>
            <a:r>
              <a:rPr lang="zh-CN" altLang="en-US" dirty="0"/>
              <a:t>州把数据分为</a:t>
            </a:r>
            <a:r>
              <a:rPr lang="en-US" altLang="zh-CN" dirty="0"/>
              <a:t>5</a:t>
            </a:r>
            <a:r>
              <a:rPr lang="zh-CN" altLang="en-US" dirty="0"/>
              <a:t>桶，建表语句如下：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在创建分桶表时，还可以指定分桶内的数据排序规则</a:t>
            </a:r>
            <a:r>
              <a:rPr lang="zh-CN" altLang="en-US" dirty="0"/>
              <a:t>：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Hive Bucketed Tables </a:t>
            </a:r>
            <a:r>
              <a:rPr lang="zh-CN" altLang="en-US" dirty="0"/>
              <a:t>分桶表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分桶表的创建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800215" y="2298992"/>
            <a:ext cx="4570928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count_date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fips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deaths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CLUSTERED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BUCKETS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800215" y="4690391"/>
            <a:ext cx="4570928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--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州分为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5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桶 每个桶内根据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cases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确诊病例数倒序排序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CREATE TABLE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it</a:t>
            </a:r>
            <a:r>
              <a:rPr lang="en-US" altLang="zh-CN" sz="1200" dirty="0" err="1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heima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t_usa_covid19_bucket_sort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count_date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county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fips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,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    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deaths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CLUSTERED BY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state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sorted by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871094"/>
                </a:solidFill>
                <a:latin typeface="Arial Unicode MS" panose="020B0604020202020204" pitchFamily="34" charset="-122"/>
                <a:ea typeface="JetBrains Mono"/>
              </a:rPr>
              <a:t>cases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desc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INTO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BUCKETS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;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09345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11129</TotalTime>
  <Words>14407</Words>
  <Application>Microsoft Office PowerPoint</Application>
  <PresentationFormat>宽屏</PresentationFormat>
  <Paragraphs>845</Paragraphs>
  <Slides>173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173</vt:i4>
      </vt:variant>
    </vt:vector>
  </HeadingPairs>
  <TitlesOfParts>
    <vt:vector size="195" baseType="lpstr">
      <vt:lpstr>Alibaba PuHuiTi B</vt:lpstr>
      <vt:lpstr>Alibaba PuHuiTi M</vt:lpstr>
      <vt:lpstr>Alibaba PuHuiTi R</vt:lpstr>
      <vt:lpstr>Arial Unicode MS</vt:lpstr>
      <vt:lpstr>阿里巴巴普惠体</vt:lpstr>
      <vt:lpstr>等线</vt:lpstr>
      <vt:lpstr>黑体</vt:lpstr>
      <vt:lpstr>宋体</vt:lpstr>
      <vt:lpstr>微软雅黑 Light</vt:lpstr>
      <vt:lpstr>Arial</vt:lpstr>
      <vt:lpstr>Calibri</vt:lpstr>
      <vt:lpstr>Courier New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Hive SQL-DDL、DML语法</vt:lpstr>
      <vt:lpstr>PowerPoint 演示文稿</vt:lpstr>
      <vt:lpstr>PowerPoint 演示文稿</vt:lpstr>
      <vt:lpstr>Hive可视化工具</vt:lpstr>
      <vt:lpstr>Hive常见的开发方式</vt:lpstr>
      <vt:lpstr>Hive常见的开发方式</vt:lpstr>
      <vt:lpstr>Hive常见的开发方式</vt:lpstr>
      <vt:lpstr>Hive可视化工具IntelliJ IDEA</vt:lpstr>
      <vt:lpstr>Hive可视化工具IntelliJ IDEA</vt:lpstr>
      <vt:lpstr>Hive可视化工具IntelliJ IDEA</vt:lpstr>
      <vt:lpstr>Hive可视化工具IntelliJ IDEA</vt:lpstr>
      <vt:lpstr>Hive可视化工具IntelliJ IDEA</vt:lpstr>
      <vt:lpstr>数据定义语言（DDL）概述</vt:lpstr>
      <vt:lpstr>PowerPoint 演示文稿</vt:lpstr>
      <vt:lpstr>数据定义语言（DDL）概述</vt:lpstr>
      <vt:lpstr>数据定义语言（DDL）概述</vt:lpstr>
      <vt:lpstr>Hive SQL DDL建表基础语法</vt:lpstr>
      <vt:lpstr>PowerPoint 演示文稿</vt:lpstr>
      <vt:lpstr>Hive SQL DDL建表语法</vt:lpstr>
      <vt:lpstr>Hive SQL DDL建表语法</vt:lpstr>
      <vt:lpstr>PowerPoint 演示文稿</vt:lpstr>
      <vt:lpstr>Hive数据类型详解</vt:lpstr>
      <vt:lpstr>Hive数据类型详解</vt:lpstr>
      <vt:lpstr>Hive数据类型详解</vt:lpstr>
      <vt:lpstr>Hive数据类型详解</vt:lpstr>
      <vt:lpstr>Hive数据类型详解</vt:lpstr>
      <vt:lpstr>Hive数据类型详解</vt:lpstr>
      <vt:lpstr>PowerPoint 演示文稿</vt:lpstr>
      <vt:lpstr>Hive读写文件机制</vt:lpstr>
      <vt:lpstr>Hive读写文件机制</vt:lpstr>
      <vt:lpstr>Hive读写文件机制</vt:lpstr>
      <vt:lpstr>Hive读写文件机制</vt:lpstr>
      <vt:lpstr>Hive读写文件机制</vt:lpstr>
      <vt:lpstr>Hive读写文件机制</vt:lpstr>
      <vt:lpstr>Hive读写文件机制</vt:lpstr>
      <vt:lpstr>Hive读写文件机制</vt:lpstr>
      <vt:lpstr>PowerPoint 演示文稿</vt:lpstr>
      <vt:lpstr>Hive数据存储路径</vt:lpstr>
      <vt:lpstr>Hive数据存储路径</vt:lpstr>
      <vt:lpstr>Hive数据存储路径</vt:lpstr>
      <vt:lpstr>PowerPoint 演示文稿</vt:lpstr>
      <vt:lpstr>HiveSQL DDL建表基础语法</vt:lpstr>
      <vt:lpstr>HiveSQL DDL建表基础语法</vt:lpstr>
      <vt:lpstr>HiveSQL DDL建表基础语法-原生数据类型使用</vt:lpstr>
      <vt:lpstr>HiveSQL DDL建表基础语法-原生数据类型使用</vt:lpstr>
      <vt:lpstr>HiveSQL DDL建表基础语法-原生数据类型使用</vt:lpstr>
      <vt:lpstr>HiveSQL DDL建表基础语法-原生数据类型使用</vt:lpstr>
      <vt:lpstr>HiveSQL DDL建表基础语法</vt:lpstr>
      <vt:lpstr>HiveSQL DDL建表基础语法-复杂数据类型使用</vt:lpstr>
      <vt:lpstr>HiveSQL DDL建表基础语法-复杂数据类型使用</vt:lpstr>
      <vt:lpstr>HiveSQL DDL建表基础语法-复杂数据类型使用</vt:lpstr>
      <vt:lpstr>HiveSQL DDL建表基础语法-复杂数据类型使用</vt:lpstr>
      <vt:lpstr>HiveSQL DDL建表基础语法</vt:lpstr>
      <vt:lpstr>HiveSQL DDL建表基础语法-默认分隔符使用</vt:lpstr>
      <vt:lpstr>HiveSQL DDL建表基础语法-默认分隔符使用</vt:lpstr>
      <vt:lpstr>HiveSQL DDL建表基础语法-默认分隔符使用</vt:lpstr>
      <vt:lpstr>HiveSQL DDL建表基础语法-默认分隔符使用</vt:lpstr>
      <vt:lpstr>HiveSQL DDL建表基础语法</vt:lpstr>
      <vt:lpstr>HiveSQL DDL建表基础语法-指定数据存储路径</vt:lpstr>
      <vt:lpstr>Hive SQL DDL建表高阶语法</vt:lpstr>
      <vt:lpstr>PowerPoint 演示文稿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Hive 内、外部表</vt:lpstr>
      <vt:lpstr>Location再探究</vt:lpstr>
      <vt:lpstr>Hive表对应的数据在HDFS上的存储位置</vt:lpstr>
      <vt:lpstr>PowerPoint 演示文稿</vt:lpstr>
      <vt:lpstr>Hive Partitioned Tables 分区表</vt:lpstr>
      <vt:lpstr>Hive Partitioned Tables 分区表</vt:lpstr>
      <vt:lpstr>Hive Partitioned Tables 分区表</vt:lpstr>
      <vt:lpstr>分区表产生背景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Hive Partitioned Tables 分区表</vt:lpstr>
      <vt:lpstr>PowerPoint 演示文稿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Bucketed Tables 分桶表</vt:lpstr>
      <vt:lpstr>Hive SQL DDL其他语法</vt:lpstr>
      <vt:lpstr>PowerPoint 演示文稿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Hive Database|Schema（数据库）DDL操作</vt:lpstr>
      <vt:lpstr>PowerPoint 演示文稿</vt:lpstr>
      <vt:lpstr>Hive Table（表）DDL操作</vt:lpstr>
      <vt:lpstr>Hive Table（表）DDL操作</vt:lpstr>
      <vt:lpstr>Hive Table（表）DDL操作</vt:lpstr>
      <vt:lpstr>Hive Table（表）DDL操作</vt:lpstr>
      <vt:lpstr>Hive Table（表）DDL操作</vt:lpstr>
      <vt:lpstr>Hive Table（表）DDL操作</vt:lpstr>
      <vt:lpstr>PowerPoint 演示文稿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Partition（分区）DDL操作</vt:lpstr>
      <vt:lpstr>Hive MSCK 修复partition</vt:lpstr>
      <vt:lpstr>Hive MSCK 修复partition</vt:lpstr>
      <vt:lpstr>Hive Show语法</vt:lpstr>
      <vt:lpstr>Hive Show语法</vt:lpstr>
      <vt:lpstr>Hive Show语法</vt:lpstr>
      <vt:lpstr>Hive Show语法</vt:lpstr>
      <vt:lpstr>Hive SQL DML语法</vt:lpstr>
      <vt:lpstr>PowerPoint 演示文稿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Hive SQL-DML-Load 加载数据</vt:lpstr>
      <vt:lpstr>Load Data From Local FS or HDFS</vt:lpstr>
      <vt:lpstr>Load Data From Local FS or HDFS</vt:lpstr>
      <vt:lpstr>Load Data From Local FS or HDFS</vt:lpstr>
      <vt:lpstr>PowerPoint 演示文稿</vt:lpstr>
      <vt:lpstr>Hive insert使用方式</vt:lpstr>
      <vt:lpstr>Hive insert使用方式</vt:lpstr>
      <vt:lpstr>Hive insert使用方式</vt:lpstr>
      <vt:lpstr>Hive insert使用方式</vt:lpstr>
      <vt:lpstr>Hive insert使用方式</vt:lpstr>
      <vt:lpstr>PowerPoint 演示文稿</vt:lpstr>
      <vt:lpstr>Hive insert使用方式</vt:lpstr>
      <vt:lpstr>PowerPoint 演示文稿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dynamic partition insert动态分区插入</vt:lpstr>
      <vt:lpstr>PowerPoint 演示文稿</vt:lpstr>
      <vt:lpstr>insert Directory导出数据</vt:lpstr>
      <vt:lpstr>insert Directory导出数据</vt:lpstr>
      <vt:lpstr>insert Directory导出数据</vt:lpstr>
      <vt:lpstr>insert Directory导出数据</vt:lpstr>
      <vt:lpstr>Hive SQL-DDL、DML</vt:lpstr>
      <vt:lpstr>Hive SQL-DDL、DML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劉　崇玖</cp:lastModifiedBy>
  <cp:revision>1485</cp:revision>
  <dcterms:created xsi:type="dcterms:W3CDTF">2020-03-31T02:23:27Z</dcterms:created>
  <dcterms:modified xsi:type="dcterms:W3CDTF">2024-09-16T06:53:34Z</dcterms:modified>
</cp:coreProperties>
</file>